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377" r:id="rId3"/>
    <p:sldId id="257" r:id="rId4"/>
    <p:sldId id="258" r:id="rId5"/>
    <p:sldId id="360" r:id="rId6"/>
    <p:sldId id="361" r:id="rId7"/>
    <p:sldId id="363" r:id="rId8"/>
    <p:sldId id="368" r:id="rId9"/>
    <p:sldId id="364" r:id="rId10"/>
    <p:sldId id="376" r:id="rId11"/>
    <p:sldId id="365" r:id="rId12"/>
    <p:sldId id="369" r:id="rId13"/>
    <p:sldId id="362" r:id="rId14"/>
    <p:sldId id="370" r:id="rId15"/>
    <p:sldId id="374"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DD2856-CCF7-47B8-A7A2-1E6B497E7B7E}" v="1" dt="2025-11-06T02:04:22.0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665" autoAdjust="0"/>
    <p:restoredTop sz="94660"/>
  </p:normalViewPr>
  <p:slideViewPr>
    <p:cSldViewPr snapToGrid="0">
      <p:cViewPr varScale="1">
        <p:scale>
          <a:sx n="79" d="100"/>
          <a:sy n="79" d="100"/>
        </p:scale>
        <p:origin x="346" y="4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ana Falter" userId="e92b76d40e7cce8c" providerId="LiveId" clId="{8B04538A-3232-45AF-B71A-4C00269C17AD}"/>
    <pc:docChg chg="delSld modSld">
      <pc:chgData name="Alana Falter" userId="e92b76d40e7cce8c" providerId="LiveId" clId="{8B04538A-3232-45AF-B71A-4C00269C17AD}" dt="2025-11-06T02:04:22.091" v="4" actId="20577"/>
      <pc:docMkLst>
        <pc:docMk/>
      </pc:docMkLst>
      <pc:sldChg chg="del">
        <pc:chgData name="Alana Falter" userId="e92b76d40e7cce8c" providerId="LiveId" clId="{8B04538A-3232-45AF-B71A-4C00269C17AD}" dt="2025-11-06T02:04:15.155" v="2" actId="47"/>
        <pc:sldMkLst>
          <pc:docMk/>
          <pc:sldMk cId="3872341866" sldId="259"/>
        </pc:sldMkLst>
      </pc:sldChg>
      <pc:sldChg chg="del">
        <pc:chgData name="Alana Falter" userId="e92b76d40e7cce8c" providerId="LiveId" clId="{8B04538A-3232-45AF-B71A-4C00269C17AD}" dt="2025-11-06T02:04:11.377" v="0" actId="47"/>
        <pc:sldMkLst>
          <pc:docMk/>
          <pc:sldMk cId="2402263644" sldId="261"/>
        </pc:sldMkLst>
      </pc:sldChg>
      <pc:sldChg chg="del">
        <pc:chgData name="Alana Falter" userId="e92b76d40e7cce8c" providerId="LiveId" clId="{8B04538A-3232-45AF-B71A-4C00269C17AD}" dt="2025-11-06T02:04:17.848" v="3" actId="47"/>
        <pc:sldMkLst>
          <pc:docMk/>
          <pc:sldMk cId="2263123818" sldId="366"/>
        </pc:sldMkLst>
      </pc:sldChg>
      <pc:sldChg chg="modSp modAnim">
        <pc:chgData name="Alana Falter" userId="e92b76d40e7cce8c" providerId="LiveId" clId="{8B04538A-3232-45AF-B71A-4C00269C17AD}" dt="2025-11-06T02:04:22.091" v="4" actId="20577"/>
        <pc:sldMkLst>
          <pc:docMk/>
          <pc:sldMk cId="2212204492" sldId="377"/>
        </pc:sldMkLst>
        <pc:spChg chg="mod">
          <ac:chgData name="Alana Falter" userId="e92b76d40e7cce8c" providerId="LiveId" clId="{8B04538A-3232-45AF-B71A-4C00269C17AD}" dt="2025-11-06T02:04:22.091" v="4" actId="20577"/>
          <ac:spMkLst>
            <pc:docMk/>
            <pc:sldMk cId="2212204492" sldId="377"/>
            <ac:spMk id="3" creationId="{5AEF1EE0-12CE-6F11-5124-CF38822B4C9F}"/>
          </ac:spMkLst>
        </pc:spChg>
      </pc:sldChg>
      <pc:sldChg chg="del">
        <pc:chgData name="Alana Falter" userId="e92b76d40e7cce8c" providerId="LiveId" clId="{8B04538A-3232-45AF-B71A-4C00269C17AD}" dt="2025-11-06T02:04:12.723" v="1" actId="47"/>
        <pc:sldMkLst>
          <pc:docMk/>
          <pc:sldMk cId="4066563151" sldId="378"/>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E7612B-4A31-47C4-9487-C0C981C1E776}" type="doc">
      <dgm:prSet loTypeId="urn:microsoft.com/office/officeart/2005/8/layout/bProcess3" loCatId="process" qsTypeId="urn:microsoft.com/office/officeart/2005/8/quickstyle/simple1" qsCatId="simple" csTypeId="urn:microsoft.com/office/officeart/2005/8/colors/accent1_2" csCatId="accent1" phldr="1"/>
      <dgm:spPr/>
      <dgm:t>
        <a:bodyPr/>
        <a:lstStyle/>
        <a:p>
          <a:endParaRPr lang="en-US"/>
        </a:p>
      </dgm:t>
    </dgm:pt>
    <dgm:pt modelId="{14D7AB9D-B062-4419-8741-072F09EC3872}">
      <dgm:prSet phldrT="[Text]"/>
      <dgm:spPr>
        <a:solidFill>
          <a:schemeClr val="tx2">
            <a:lumMod val="10000"/>
            <a:lumOff val="90000"/>
          </a:schemeClr>
        </a:solidFill>
        <a:effectLst/>
      </dgm:spPr>
      <dgm:t>
        <a:bodyPr/>
        <a:lstStyle/>
        <a:p>
          <a:r>
            <a:rPr lang="en-US" dirty="0">
              <a:solidFill>
                <a:schemeClr val="tx1"/>
              </a:solidFill>
            </a:rPr>
            <a:t>Create USA JOBS Profile</a:t>
          </a:r>
        </a:p>
      </dgm:t>
    </dgm:pt>
    <dgm:pt modelId="{C19060C3-BF5F-46E0-B105-B4C96A7828FA}" type="parTrans" cxnId="{50EC9524-005C-47A8-8B55-E19709824518}">
      <dgm:prSet/>
      <dgm:spPr/>
      <dgm:t>
        <a:bodyPr/>
        <a:lstStyle/>
        <a:p>
          <a:endParaRPr lang="en-US"/>
        </a:p>
      </dgm:t>
    </dgm:pt>
    <dgm:pt modelId="{7EDFC9AB-E429-4DA4-82B6-7F6B088B1302}" type="sibTrans" cxnId="{50EC9524-005C-47A8-8B55-E19709824518}">
      <dgm:prSet/>
      <dgm:spPr/>
      <dgm:t>
        <a:bodyPr/>
        <a:lstStyle/>
        <a:p>
          <a:endParaRPr lang="en-US"/>
        </a:p>
      </dgm:t>
    </dgm:pt>
    <dgm:pt modelId="{1CB497AD-E914-4079-B117-D9A8C90AA07A}">
      <dgm:prSet phldrT="[Text]"/>
      <dgm:spPr>
        <a:solidFill>
          <a:schemeClr val="tx2">
            <a:lumMod val="10000"/>
            <a:lumOff val="90000"/>
          </a:schemeClr>
        </a:solidFill>
      </dgm:spPr>
      <dgm:t>
        <a:bodyPr/>
        <a:lstStyle/>
        <a:p>
          <a:r>
            <a:rPr lang="en-US" dirty="0">
              <a:solidFill>
                <a:schemeClr val="tx1"/>
              </a:solidFill>
            </a:rPr>
            <a:t>Create a Federal Resume</a:t>
          </a:r>
        </a:p>
      </dgm:t>
    </dgm:pt>
    <dgm:pt modelId="{A1D4501D-FA49-445F-A416-997182735C5D}" type="parTrans" cxnId="{7CDB30F1-E935-4110-AAF7-3B6276487A7E}">
      <dgm:prSet/>
      <dgm:spPr/>
      <dgm:t>
        <a:bodyPr/>
        <a:lstStyle/>
        <a:p>
          <a:endParaRPr lang="en-US"/>
        </a:p>
      </dgm:t>
    </dgm:pt>
    <dgm:pt modelId="{10AF5CF2-E60D-41E4-98E8-9D87EEF0235F}" type="sibTrans" cxnId="{7CDB30F1-E935-4110-AAF7-3B6276487A7E}">
      <dgm:prSet/>
      <dgm:spPr/>
      <dgm:t>
        <a:bodyPr/>
        <a:lstStyle/>
        <a:p>
          <a:endParaRPr lang="en-US"/>
        </a:p>
      </dgm:t>
    </dgm:pt>
    <dgm:pt modelId="{26711784-239A-4259-95BF-6229314E433A}">
      <dgm:prSet phldrT="[Text]"/>
      <dgm:spPr>
        <a:solidFill>
          <a:schemeClr val="tx2">
            <a:lumMod val="10000"/>
            <a:lumOff val="90000"/>
          </a:schemeClr>
        </a:solidFill>
      </dgm:spPr>
      <dgm:t>
        <a:bodyPr/>
        <a:lstStyle/>
        <a:p>
          <a:r>
            <a:rPr lang="en-US" dirty="0">
              <a:solidFill>
                <a:schemeClr val="tx1"/>
              </a:solidFill>
            </a:rPr>
            <a:t>Pick NASA Centers</a:t>
          </a:r>
        </a:p>
      </dgm:t>
    </dgm:pt>
    <dgm:pt modelId="{FD044986-758B-4666-9813-A8C01F7FBF2E}" type="parTrans" cxnId="{BCAF4115-EBDB-4C54-9B5D-77BCAA491BBF}">
      <dgm:prSet/>
      <dgm:spPr/>
      <dgm:t>
        <a:bodyPr/>
        <a:lstStyle/>
        <a:p>
          <a:endParaRPr lang="en-US"/>
        </a:p>
      </dgm:t>
    </dgm:pt>
    <dgm:pt modelId="{44FE7B8D-B2BC-4966-BCD6-EC501E481B56}" type="sibTrans" cxnId="{BCAF4115-EBDB-4C54-9B5D-77BCAA491BBF}">
      <dgm:prSet/>
      <dgm:spPr/>
      <dgm:t>
        <a:bodyPr/>
        <a:lstStyle/>
        <a:p>
          <a:endParaRPr lang="en-US"/>
        </a:p>
      </dgm:t>
    </dgm:pt>
    <dgm:pt modelId="{0B5CB994-7A77-4D6B-9291-7109994A33B9}">
      <dgm:prSet phldrT="[Text]"/>
      <dgm:spPr>
        <a:solidFill>
          <a:schemeClr val="tx2">
            <a:lumMod val="10000"/>
            <a:lumOff val="90000"/>
          </a:schemeClr>
        </a:solidFill>
      </dgm:spPr>
      <dgm:t>
        <a:bodyPr/>
        <a:lstStyle/>
        <a:p>
          <a:r>
            <a:rPr lang="en-US" b="0" i="0" u="none" dirty="0">
              <a:solidFill>
                <a:schemeClr val="tx1"/>
              </a:solidFill>
            </a:rPr>
            <a:t>Application Assessment Questionnaire</a:t>
          </a:r>
          <a:endParaRPr lang="en-US" dirty="0">
            <a:solidFill>
              <a:schemeClr val="tx1"/>
            </a:solidFill>
          </a:endParaRPr>
        </a:p>
      </dgm:t>
    </dgm:pt>
    <dgm:pt modelId="{02BBED6F-3747-4112-9665-8CDB6FB7807D}" type="parTrans" cxnId="{EFA7A98E-BAD0-46F1-9F46-81956E14FBBE}">
      <dgm:prSet/>
      <dgm:spPr/>
      <dgm:t>
        <a:bodyPr/>
        <a:lstStyle/>
        <a:p>
          <a:endParaRPr lang="en-US"/>
        </a:p>
      </dgm:t>
    </dgm:pt>
    <dgm:pt modelId="{883F6AC2-3068-4567-AE3F-E3386EA4D55E}" type="sibTrans" cxnId="{EFA7A98E-BAD0-46F1-9F46-81956E14FBBE}">
      <dgm:prSet/>
      <dgm:spPr/>
      <dgm:t>
        <a:bodyPr/>
        <a:lstStyle/>
        <a:p>
          <a:endParaRPr lang="en-US"/>
        </a:p>
      </dgm:t>
    </dgm:pt>
    <dgm:pt modelId="{16977CF5-56B4-4FF3-93A2-BE9B26D093E9}">
      <dgm:prSet phldrT="[Text]"/>
      <dgm:spPr>
        <a:solidFill>
          <a:schemeClr val="tx2">
            <a:lumMod val="10000"/>
            <a:lumOff val="90000"/>
          </a:schemeClr>
        </a:solidFill>
      </dgm:spPr>
      <dgm:t>
        <a:bodyPr/>
        <a:lstStyle/>
        <a:p>
          <a:r>
            <a:rPr lang="en-US" dirty="0">
              <a:solidFill>
                <a:schemeClr val="tx1"/>
              </a:solidFill>
            </a:rPr>
            <a:t>USA Hire Assessments</a:t>
          </a:r>
        </a:p>
      </dgm:t>
    </dgm:pt>
    <dgm:pt modelId="{90B766EF-F5C0-4E2B-A901-122E17439B6A}" type="parTrans" cxnId="{16C1186B-3382-4DB6-B694-2E92A5148B99}">
      <dgm:prSet/>
      <dgm:spPr/>
      <dgm:t>
        <a:bodyPr/>
        <a:lstStyle/>
        <a:p>
          <a:endParaRPr lang="en-US"/>
        </a:p>
      </dgm:t>
    </dgm:pt>
    <dgm:pt modelId="{E8EBE003-4BB0-4A86-9D18-E74C563F601E}" type="sibTrans" cxnId="{16C1186B-3382-4DB6-B694-2E92A5148B99}">
      <dgm:prSet/>
      <dgm:spPr/>
      <dgm:t>
        <a:bodyPr/>
        <a:lstStyle/>
        <a:p>
          <a:endParaRPr lang="en-US"/>
        </a:p>
      </dgm:t>
    </dgm:pt>
    <dgm:pt modelId="{96ADE916-DF2C-4327-A596-FB6784F5261D}">
      <dgm:prSet/>
      <dgm:spPr>
        <a:solidFill>
          <a:schemeClr val="tx2">
            <a:lumMod val="10000"/>
            <a:lumOff val="90000"/>
          </a:schemeClr>
        </a:solidFill>
      </dgm:spPr>
      <dgm:t>
        <a:bodyPr/>
        <a:lstStyle/>
        <a:p>
          <a:r>
            <a:rPr lang="en-US" dirty="0">
              <a:solidFill>
                <a:schemeClr val="tx1"/>
              </a:solidFill>
            </a:rPr>
            <a:t>Virtual Interview</a:t>
          </a:r>
        </a:p>
      </dgm:t>
    </dgm:pt>
    <dgm:pt modelId="{C16DA2B7-EFB9-4AEB-A808-180DB3F45B6E}" type="parTrans" cxnId="{04C4FA6F-E2ED-4E63-92E9-4CFCB79AC5A7}">
      <dgm:prSet/>
      <dgm:spPr/>
      <dgm:t>
        <a:bodyPr/>
        <a:lstStyle/>
        <a:p>
          <a:endParaRPr lang="en-US"/>
        </a:p>
      </dgm:t>
    </dgm:pt>
    <dgm:pt modelId="{6EDC33E9-C33B-4286-A54A-CCE4A9C6DFBC}" type="sibTrans" cxnId="{04C4FA6F-E2ED-4E63-92E9-4CFCB79AC5A7}">
      <dgm:prSet/>
      <dgm:spPr/>
      <dgm:t>
        <a:bodyPr/>
        <a:lstStyle/>
        <a:p>
          <a:endParaRPr lang="en-US"/>
        </a:p>
      </dgm:t>
    </dgm:pt>
    <dgm:pt modelId="{2B620B36-79FF-47C6-B330-3EBC0F8AF657}">
      <dgm:prSet/>
      <dgm:spPr>
        <a:solidFill>
          <a:schemeClr val="tx2">
            <a:lumMod val="10000"/>
            <a:lumOff val="90000"/>
          </a:schemeClr>
        </a:solidFill>
      </dgm:spPr>
      <dgm:t>
        <a:bodyPr/>
        <a:lstStyle/>
        <a:p>
          <a:r>
            <a:rPr lang="en-US" dirty="0">
              <a:solidFill>
                <a:schemeClr val="tx1"/>
              </a:solidFill>
            </a:rPr>
            <a:t>Referral Notice</a:t>
          </a:r>
        </a:p>
      </dgm:t>
    </dgm:pt>
    <dgm:pt modelId="{668818D2-6859-4897-995F-1778893AB681}" type="parTrans" cxnId="{F7C3F291-407E-4397-8E48-6B9E10A556F6}">
      <dgm:prSet/>
      <dgm:spPr/>
      <dgm:t>
        <a:bodyPr/>
        <a:lstStyle/>
        <a:p>
          <a:endParaRPr lang="en-US"/>
        </a:p>
      </dgm:t>
    </dgm:pt>
    <dgm:pt modelId="{95EB304C-9B88-4A79-9E90-F981CE64E318}" type="sibTrans" cxnId="{F7C3F291-407E-4397-8E48-6B9E10A556F6}">
      <dgm:prSet/>
      <dgm:spPr/>
      <dgm:t>
        <a:bodyPr/>
        <a:lstStyle/>
        <a:p>
          <a:endParaRPr lang="en-US"/>
        </a:p>
      </dgm:t>
    </dgm:pt>
    <dgm:pt modelId="{8E7F8CB1-BF37-4B02-95E0-AC496567EFA1}">
      <dgm:prSet/>
      <dgm:spPr>
        <a:solidFill>
          <a:schemeClr val="tx2">
            <a:lumMod val="10000"/>
            <a:lumOff val="90000"/>
          </a:schemeClr>
        </a:solidFill>
      </dgm:spPr>
      <dgm:t>
        <a:bodyPr/>
        <a:lstStyle/>
        <a:p>
          <a:r>
            <a:rPr lang="en-US" dirty="0">
              <a:solidFill>
                <a:schemeClr val="tx1"/>
              </a:solidFill>
            </a:rPr>
            <a:t>NASA</a:t>
          </a:r>
        </a:p>
        <a:p>
          <a:r>
            <a:rPr lang="en-US" dirty="0">
              <a:solidFill>
                <a:schemeClr val="tx1"/>
              </a:solidFill>
            </a:rPr>
            <a:t>Internship!</a:t>
          </a:r>
        </a:p>
      </dgm:t>
    </dgm:pt>
    <dgm:pt modelId="{49D0A678-7F39-4FE3-9F8A-8FD31E17226D}" type="parTrans" cxnId="{8F57FDBF-D08A-491E-AE46-5C5BEF73FA9E}">
      <dgm:prSet/>
      <dgm:spPr/>
      <dgm:t>
        <a:bodyPr/>
        <a:lstStyle/>
        <a:p>
          <a:endParaRPr lang="en-US"/>
        </a:p>
      </dgm:t>
    </dgm:pt>
    <dgm:pt modelId="{1208A7A3-7034-47BE-88CA-72872EE19ED5}" type="sibTrans" cxnId="{8F57FDBF-D08A-491E-AE46-5C5BEF73FA9E}">
      <dgm:prSet/>
      <dgm:spPr/>
      <dgm:t>
        <a:bodyPr/>
        <a:lstStyle/>
        <a:p>
          <a:endParaRPr lang="en-US"/>
        </a:p>
      </dgm:t>
    </dgm:pt>
    <dgm:pt modelId="{FC7D5F8E-3F3C-4F55-BB3A-EEA7BB8F33D3}" type="pres">
      <dgm:prSet presAssocID="{ABE7612B-4A31-47C4-9487-C0C981C1E776}" presName="Name0" presStyleCnt="0">
        <dgm:presLayoutVars>
          <dgm:dir/>
          <dgm:resizeHandles val="exact"/>
        </dgm:presLayoutVars>
      </dgm:prSet>
      <dgm:spPr/>
    </dgm:pt>
    <dgm:pt modelId="{1356C836-72B1-430F-AD2C-52638802E815}" type="pres">
      <dgm:prSet presAssocID="{14D7AB9D-B062-4419-8741-072F09EC3872}" presName="node" presStyleLbl="node1" presStyleIdx="0" presStyleCnt="8">
        <dgm:presLayoutVars>
          <dgm:bulletEnabled val="1"/>
        </dgm:presLayoutVars>
      </dgm:prSet>
      <dgm:spPr/>
    </dgm:pt>
    <dgm:pt modelId="{72E31DF8-8860-4262-A3D3-BBB8733E3273}" type="pres">
      <dgm:prSet presAssocID="{7EDFC9AB-E429-4DA4-82B6-7F6B088B1302}" presName="sibTrans" presStyleLbl="sibTrans1D1" presStyleIdx="0" presStyleCnt="7"/>
      <dgm:spPr/>
    </dgm:pt>
    <dgm:pt modelId="{1DBA8E82-2820-4347-8F9D-6A4BE907AB5B}" type="pres">
      <dgm:prSet presAssocID="{7EDFC9AB-E429-4DA4-82B6-7F6B088B1302}" presName="connectorText" presStyleLbl="sibTrans1D1" presStyleIdx="0" presStyleCnt="7"/>
      <dgm:spPr/>
    </dgm:pt>
    <dgm:pt modelId="{6C08BFE9-B4C1-4DBA-9122-CE6A3BD2201B}" type="pres">
      <dgm:prSet presAssocID="{1CB497AD-E914-4079-B117-D9A8C90AA07A}" presName="node" presStyleLbl="node1" presStyleIdx="1" presStyleCnt="8">
        <dgm:presLayoutVars>
          <dgm:bulletEnabled val="1"/>
        </dgm:presLayoutVars>
      </dgm:prSet>
      <dgm:spPr/>
    </dgm:pt>
    <dgm:pt modelId="{2F5CA7BB-F336-43BF-807C-0E79BC317287}" type="pres">
      <dgm:prSet presAssocID="{10AF5CF2-E60D-41E4-98E8-9D87EEF0235F}" presName="sibTrans" presStyleLbl="sibTrans1D1" presStyleIdx="1" presStyleCnt="7"/>
      <dgm:spPr/>
    </dgm:pt>
    <dgm:pt modelId="{466555F1-8292-4C55-A88E-FB726BB5A4CB}" type="pres">
      <dgm:prSet presAssocID="{10AF5CF2-E60D-41E4-98E8-9D87EEF0235F}" presName="connectorText" presStyleLbl="sibTrans1D1" presStyleIdx="1" presStyleCnt="7"/>
      <dgm:spPr/>
    </dgm:pt>
    <dgm:pt modelId="{D0374503-32C9-4EFC-9CF3-C567A75F0849}" type="pres">
      <dgm:prSet presAssocID="{26711784-239A-4259-95BF-6229314E433A}" presName="node" presStyleLbl="node1" presStyleIdx="2" presStyleCnt="8">
        <dgm:presLayoutVars>
          <dgm:bulletEnabled val="1"/>
        </dgm:presLayoutVars>
      </dgm:prSet>
      <dgm:spPr/>
    </dgm:pt>
    <dgm:pt modelId="{B6850257-6129-42A1-B1AD-18DFF749F658}" type="pres">
      <dgm:prSet presAssocID="{44FE7B8D-B2BC-4966-BCD6-EC501E481B56}" presName="sibTrans" presStyleLbl="sibTrans1D1" presStyleIdx="2" presStyleCnt="7"/>
      <dgm:spPr/>
    </dgm:pt>
    <dgm:pt modelId="{1F531191-7F8E-4AA8-B36E-505F240F770E}" type="pres">
      <dgm:prSet presAssocID="{44FE7B8D-B2BC-4966-BCD6-EC501E481B56}" presName="connectorText" presStyleLbl="sibTrans1D1" presStyleIdx="2" presStyleCnt="7"/>
      <dgm:spPr/>
    </dgm:pt>
    <dgm:pt modelId="{A9D92CCA-4673-4E7A-B0A7-766F434EE266}" type="pres">
      <dgm:prSet presAssocID="{0B5CB994-7A77-4D6B-9291-7109994A33B9}" presName="node" presStyleLbl="node1" presStyleIdx="3" presStyleCnt="8">
        <dgm:presLayoutVars>
          <dgm:bulletEnabled val="1"/>
        </dgm:presLayoutVars>
      </dgm:prSet>
      <dgm:spPr/>
    </dgm:pt>
    <dgm:pt modelId="{676DC27F-262B-4BB1-9230-4EDF2F167021}" type="pres">
      <dgm:prSet presAssocID="{883F6AC2-3068-4567-AE3F-E3386EA4D55E}" presName="sibTrans" presStyleLbl="sibTrans1D1" presStyleIdx="3" presStyleCnt="7"/>
      <dgm:spPr/>
    </dgm:pt>
    <dgm:pt modelId="{2F773DA1-E9C7-4AE3-B030-4F57516078E6}" type="pres">
      <dgm:prSet presAssocID="{883F6AC2-3068-4567-AE3F-E3386EA4D55E}" presName="connectorText" presStyleLbl="sibTrans1D1" presStyleIdx="3" presStyleCnt="7"/>
      <dgm:spPr/>
    </dgm:pt>
    <dgm:pt modelId="{1E4DEF45-0B47-4E4D-B888-EB104787C2E9}" type="pres">
      <dgm:prSet presAssocID="{16977CF5-56B4-4FF3-93A2-BE9B26D093E9}" presName="node" presStyleLbl="node1" presStyleIdx="4" presStyleCnt="8">
        <dgm:presLayoutVars>
          <dgm:bulletEnabled val="1"/>
        </dgm:presLayoutVars>
      </dgm:prSet>
      <dgm:spPr/>
    </dgm:pt>
    <dgm:pt modelId="{A7745877-0EE5-492F-80A2-EC3A408A92AB}" type="pres">
      <dgm:prSet presAssocID="{E8EBE003-4BB0-4A86-9D18-E74C563F601E}" presName="sibTrans" presStyleLbl="sibTrans1D1" presStyleIdx="4" presStyleCnt="7"/>
      <dgm:spPr/>
    </dgm:pt>
    <dgm:pt modelId="{E25DC75F-C434-4770-BFD6-2273E326DCAE}" type="pres">
      <dgm:prSet presAssocID="{E8EBE003-4BB0-4A86-9D18-E74C563F601E}" presName="connectorText" presStyleLbl="sibTrans1D1" presStyleIdx="4" presStyleCnt="7"/>
      <dgm:spPr/>
    </dgm:pt>
    <dgm:pt modelId="{C0904F45-CA99-4F75-ABAE-1C813D9F9564}" type="pres">
      <dgm:prSet presAssocID="{2B620B36-79FF-47C6-B330-3EBC0F8AF657}" presName="node" presStyleLbl="node1" presStyleIdx="5" presStyleCnt="8">
        <dgm:presLayoutVars>
          <dgm:bulletEnabled val="1"/>
        </dgm:presLayoutVars>
      </dgm:prSet>
      <dgm:spPr/>
    </dgm:pt>
    <dgm:pt modelId="{5A135D9C-6F66-4D21-A528-CB1EF1A014AE}" type="pres">
      <dgm:prSet presAssocID="{95EB304C-9B88-4A79-9E90-F981CE64E318}" presName="sibTrans" presStyleLbl="sibTrans1D1" presStyleIdx="5" presStyleCnt="7"/>
      <dgm:spPr/>
    </dgm:pt>
    <dgm:pt modelId="{72E3CA84-4DD4-4346-8E5E-DEB9856775FA}" type="pres">
      <dgm:prSet presAssocID="{95EB304C-9B88-4A79-9E90-F981CE64E318}" presName="connectorText" presStyleLbl="sibTrans1D1" presStyleIdx="5" presStyleCnt="7"/>
      <dgm:spPr/>
    </dgm:pt>
    <dgm:pt modelId="{4131C256-7C51-45BC-B696-E3447D870DB9}" type="pres">
      <dgm:prSet presAssocID="{96ADE916-DF2C-4327-A596-FB6784F5261D}" presName="node" presStyleLbl="node1" presStyleIdx="6" presStyleCnt="8">
        <dgm:presLayoutVars>
          <dgm:bulletEnabled val="1"/>
        </dgm:presLayoutVars>
      </dgm:prSet>
      <dgm:spPr/>
    </dgm:pt>
    <dgm:pt modelId="{EB419BC5-7850-49DA-A333-03D821292BBE}" type="pres">
      <dgm:prSet presAssocID="{6EDC33E9-C33B-4286-A54A-CCE4A9C6DFBC}" presName="sibTrans" presStyleLbl="sibTrans1D1" presStyleIdx="6" presStyleCnt="7"/>
      <dgm:spPr/>
    </dgm:pt>
    <dgm:pt modelId="{F3AD6B02-8CCA-4138-9101-83786614A653}" type="pres">
      <dgm:prSet presAssocID="{6EDC33E9-C33B-4286-A54A-CCE4A9C6DFBC}" presName="connectorText" presStyleLbl="sibTrans1D1" presStyleIdx="6" presStyleCnt="7"/>
      <dgm:spPr/>
    </dgm:pt>
    <dgm:pt modelId="{646B77BC-EEDF-4D87-957F-749D5E0CBA82}" type="pres">
      <dgm:prSet presAssocID="{8E7F8CB1-BF37-4B02-95E0-AC496567EFA1}" presName="node" presStyleLbl="node1" presStyleIdx="7" presStyleCnt="8">
        <dgm:presLayoutVars>
          <dgm:bulletEnabled val="1"/>
        </dgm:presLayoutVars>
      </dgm:prSet>
      <dgm:spPr/>
    </dgm:pt>
  </dgm:ptLst>
  <dgm:cxnLst>
    <dgm:cxn modelId="{0E807004-5C25-46C8-A290-B1785E0625D5}" type="presOf" srcId="{E8EBE003-4BB0-4A86-9D18-E74C563F601E}" destId="{A7745877-0EE5-492F-80A2-EC3A408A92AB}" srcOrd="0" destOrd="0" presId="urn:microsoft.com/office/officeart/2005/8/layout/bProcess3"/>
    <dgm:cxn modelId="{EE810B07-65D0-4DE9-A498-C314FF203D20}" type="presOf" srcId="{2B620B36-79FF-47C6-B330-3EBC0F8AF657}" destId="{C0904F45-CA99-4F75-ABAE-1C813D9F9564}" srcOrd="0" destOrd="0" presId="urn:microsoft.com/office/officeart/2005/8/layout/bProcess3"/>
    <dgm:cxn modelId="{DE8C100F-234B-4347-BF2D-4F26DBE9A3D9}" type="presOf" srcId="{883F6AC2-3068-4567-AE3F-E3386EA4D55E}" destId="{676DC27F-262B-4BB1-9230-4EDF2F167021}" srcOrd="0" destOrd="0" presId="urn:microsoft.com/office/officeart/2005/8/layout/bProcess3"/>
    <dgm:cxn modelId="{32151B11-98D4-44ED-96BB-59955AC4131B}" type="presOf" srcId="{883F6AC2-3068-4567-AE3F-E3386EA4D55E}" destId="{2F773DA1-E9C7-4AE3-B030-4F57516078E6}" srcOrd="1" destOrd="0" presId="urn:microsoft.com/office/officeart/2005/8/layout/bProcess3"/>
    <dgm:cxn modelId="{BCAF4115-EBDB-4C54-9B5D-77BCAA491BBF}" srcId="{ABE7612B-4A31-47C4-9487-C0C981C1E776}" destId="{26711784-239A-4259-95BF-6229314E433A}" srcOrd="2" destOrd="0" parTransId="{FD044986-758B-4666-9813-A8C01F7FBF2E}" sibTransId="{44FE7B8D-B2BC-4966-BCD6-EC501E481B56}"/>
    <dgm:cxn modelId="{C30C0E20-3413-4922-BB98-4D8D42F83614}" type="presOf" srcId="{14D7AB9D-B062-4419-8741-072F09EC3872}" destId="{1356C836-72B1-430F-AD2C-52638802E815}" srcOrd="0" destOrd="0" presId="urn:microsoft.com/office/officeart/2005/8/layout/bProcess3"/>
    <dgm:cxn modelId="{2F75F123-27A8-48C4-A9D6-6765E93C1E3E}" type="presOf" srcId="{7EDFC9AB-E429-4DA4-82B6-7F6B088B1302}" destId="{1DBA8E82-2820-4347-8F9D-6A4BE907AB5B}" srcOrd="1" destOrd="0" presId="urn:microsoft.com/office/officeart/2005/8/layout/bProcess3"/>
    <dgm:cxn modelId="{50EC9524-005C-47A8-8B55-E19709824518}" srcId="{ABE7612B-4A31-47C4-9487-C0C981C1E776}" destId="{14D7AB9D-B062-4419-8741-072F09EC3872}" srcOrd="0" destOrd="0" parTransId="{C19060C3-BF5F-46E0-B105-B4C96A7828FA}" sibTransId="{7EDFC9AB-E429-4DA4-82B6-7F6B088B1302}"/>
    <dgm:cxn modelId="{1950B22B-EB99-44FE-B0A7-47B9893EDB66}" type="presOf" srcId="{6EDC33E9-C33B-4286-A54A-CCE4A9C6DFBC}" destId="{F3AD6B02-8CCA-4138-9101-83786614A653}" srcOrd="1" destOrd="0" presId="urn:microsoft.com/office/officeart/2005/8/layout/bProcess3"/>
    <dgm:cxn modelId="{A0BEA12D-78FC-4C1D-A68B-14A1413AD9B1}" type="presOf" srcId="{0B5CB994-7A77-4D6B-9291-7109994A33B9}" destId="{A9D92CCA-4673-4E7A-B0A7-766F434EE266}" srcOrd="0" destOrd="0" presId="urn:microsoft.com/office/officeart/2005/8/layout/bProcess3"/>
    <dgm:cxn modelId="{A190A530-B5D8-4A53-901E-4F56D0859160}" type="presOf" srcId="{8E7F8CB1-BF37-4B02-95E0-AC496567EFA1}" destId="{646B77BC-EEDF-4D87-957F-749D5E0CBA82}" srcOrd="0" destOrd="0" presId="urn:microsoft.com/office/officeart/2005/8/layout/bProcess3"/>
    <dgm:cxn modelId="{96D34340-D788-4A62-9480-B1A2FA2BE8D3}" type="presOf" srcId="{96ADE916-DF2C-4327-A596-FB6784F5261D}" destId="{4131C256-7C51-45BC-B696-E3447D870DB9}" srcOrd="0" destOrd="0" presId="urn:microsoft.com/office/officeart/2005/8/layout/bProcess3"/>
    <dgm:cxn modelId="{16C1186B-3382-4DB6-B694-2E92A5148B99}" srcId="{ABE7612B-4A31-47C4-9487-C0C981C1E776}" destId="{16977CF5-56B4-4FF3-93A2-BE9B26D093E9}" srcOrd="4" destOrd="0" parTransId="{90B766EF-F5C0-4E2B-A901-122E17439B6A}" sibTransId="{E8EBE003-4BB0-4A86-9D18-E74C563F601E}"/>
    <dgm:cxn modelId="{D8F1F96B-F37A-488E-92B5-BFFC34E3134A}" type="presOf" srcId="{44FE7B8D-B2BC-4966-BCD6-EC501E481B56}" destId="{1F531191-7F8E-4AA8-B36E-505F240F770E}" srcOrd="1" destOrd="0" presId="urn:microsoft.com/office/officeart/2005/8/layout/bProcess3"/>
    <dgm:cxn modelId="{A9B6504F-EFA1-48B0-ACBB-446FDFE64A7F}" type="presOf" srcId="{44FE7B8D-B2BC-4966-BCD6-EC501E481B56}" destId="{B6850257-6129-42A1-B1AD-18DFF749F658}" srcOrd="0" destOrd="0" presId="urn:microsoft.com/office/officeart/2005/8/layout/bProcess3"/>
    <dgm:cxn modelId="{04C4FA6F-E2ED-4E63-92E9-4CFCB79AC5A7}" srcId="{ABE7612B-4A31-47C4-9487-C0C981C1E776}" destId="{96ADE916-DF2C-4327-A596-FB6784F5261D}" srcOrd="6" destOrd="0" parTransId="{C16DA2B7-EFB9-4AEB-A808-180DB3F45B6E}" sibTransId="{6EDC33E9-C33B-4286-A54A-CCE4A9C6DFBC}"/>
    <dgm:cxn modelId="{E2884279-A6CC-44A1-9CE4-A189796D5924}" type="presOf" srcId="{26711784-239A-4259-95BF-6229314E433A}" destId="{D0374503-32C9-4EFC-9CF3-C567A75F0849}" srcOrd="0" destOrd="0" presId="urn:microsoft.com/office/officeart/2005/8/layout/bProcess3"/>
    <dgm:cxn modelId="{EFA7A98E-BAD0-46F1-9F46-81956E14FBBE}" srcId="{ABE7612B-4A31-47C4-9487-C0C981C1E776}" destId="{0B5CB994-7A77-4D6B-9291-7109994A33B9}" srcOrd="3" destOrd="0" parTransId="{02BBED6F-3747-4112-9665-8CDB6FB7807D}" sibTransId="{883F6AC2-3068-4567-AE3F-E3386EA4D55E}"/>
    <dgm:cxn modelId="{F9D0AD90-8D6C-44FE-AE6E-4EA72CAB742C}" type="presOf" srcId="{10AF5CF2-E60D-41E4-98E8-9D87EEF0235F}" destId="{466555F1-8292-4C55-A88E-FB726BB5A4CB}" srcOrd="1" destOrd="0" presId="urn:microsoft.com/office/officeart/2005/8/layout/bProcess3"/>
    <dgm:cxn modelId="{F7C3F291-407E-4397-8E48-6B9E10A556F6}" srcId="{ABE7612B-4A31-47C4-9487-C0C981C1E776}" destId="{2B620B36-79FF-47C6-B330-3EBC0F8AF657}" srcOrd="5" destOrd="0" parTransId="{668818D2-6859-4897-995F-1778893AB681}" sibTransId="{95EB304C-9B88-4A79-9E90-F981CE64E318}"/>
    <dgm:cxn modelId="{2BB6089A-121E-418B-B26C-FEDD0E4DF46B}" type="presOf" srcId="{ABE7612B-4A31-47C4-9487-C0C981C1E776}" destId="{FC7D5F8E-3F3C-4F55-BB3A-EEA7BB8F33D3}" srcOrd="0" destOrd="0" presId="urn:microsoft.com/office/officeart/2005/8/layout/bProcess3"/>
    <dgm:cxn modelId="{0E9CB19E-372F-41D1-9ED4-4F6DE0239D95}" type="presOf" srcId="{7EDFC9AB-E429-4DA4-82B6-7F6B088B1302}" destId="{72E31DF8-8860-4262-A3D3-BBB8733E3273}" srcOrd="0" destOrd="0" presId="urn:microsoft.com/office/officeart/2005/8/layout/bProcess3"/>
    <dgm:cxn modelId="{B098BBB1-3A4F-4D71-8931-59F6AB4B55D9}" type="presOf" srcId="{1CB497AD-E914-4079-B117-D9A8C90AA07A}" destId="{6C08BFE9-B4C1-4DBA-9122-CE6A3BD2201B}" srcOrd="0" destOrd="0" presId="urn:microsoft.com/office/officeart/2005/8/layout/bProcess3"/>
    <dgm:cxn modelId="{8F57FDBF-D08A-491E-AE46-5C5BEF73FA9E}" srcId="{ABE7612B-4A31-47C4-9487-C0C981C1E776}" destId="{8E7F8CB1-BF37-4B02-95E0-AC496567EFA1}" srcOrd="7" destOrd="0" parTransId="{49D0A678-7F39-4FE3-9F8A-8FD31E17226D}" sibTransId="{1208A7A3-7034-47BE-88CA-72872EE19ED5}"/>
    <dgm:cxn modelId="{1654F7C7-5EB7-4D48-93E2-3786E7598A0C}" type="presOf" srcId="{95EB304C-9B88-4A79-9E90-F981CE64E318}" destId="{5A135D9C-6F66-4D21-A528-CB1EF1A014AE}" srcOrd="0" destOrd="0" presId="urn:microsoft.com/office/officeart/2005/8/layout/bProcess3"/>
    <dgm:cxn modelId="{1D33FEE5-D5D6-4AB8-A5A4-48A4AA638A6E}" type="presOf" srcId="{95EB304C-9B88-4A79-9E90-F981CE64E318}" destId="{72E3CA84-4DD4-4346-8E5E-DEB9856775FA}" srcOrd="1" destOrd="0" presId="urn:microsoft.com/office/officeart/2005/8/layout/bProcess3"/>
    <dgm:cxn modelId="{AF9130EE-33AC-4368-B69E-DF706E4C38B3}" type="presOf" srcId="{6EDC33E9-C33B-4286-A54A-CCE4A9C6DFBC}" destId="{EB419BC5-7850-49DA-A333-03D821292BBE}" srcOrd="0" destOrd="0" presId="urn:microsoft.com/office/officeart/2005/8/layout/bProcess3"/>
    <dgm:cxn modelId="{052CA3EF-D42A-45DF-BF05-67F79FEB5D2C}" type="presOf" srcId="{E8EBE003-4BB0-4A86-9D18-E74C563F601E}" destId="{E25DC75F-C434-4770-BFD6-2273E326DCAE}" srcOrd="1" destOrd="0" presId="urn:microsoft.com/office/officeart/2005/8/layout/bProcess3"/>
    <dgm:cxn modelId="{7CDB30F1-E935-4110-AAF7-3B6276487A7E}" srcId="{ABE7612B-4A31-47C4-9487-C0C981C1E776}" destId="{1CB497AD-E914-4079-B117-D9A8C90AA07A}" srcOrd="1" destOrd="0" parTransId="{A1D4501D-FA49-445F-A416-997182735C5D}" sibTransId="{10AF5CF2-E60D-41E4-98E8-9D87EEF0235F}"/>
    <dgm:cxn modelId="{E78778F5-C77E-4F3A-BB19-FA7EE0694485}" type="presOf" srcId="{10AF5CF2-E60D-41E4-98E8-9D87EEF0235F}" destId="{2F5CA7BB-F336-43BF-807C-0E79BC317287}" srcOrd="0" destOrd="0" presId="urn:microsoft.com/office/officeart/2005/8/layout/bProcess3"/>
    <dgm:cxn modelId="{DCB3B4FD-4749-4C5F-9FA3-AE9EC70E68A8}" type="presOf" srcId="{16977CF5-56B4-4FF3-93A2-BE9B26D093E9}" destId="{1E4DEF45-0B47-4E4D-B888-EB104787C2E9}" srcOrd="0" destOrd="0" presId="urn:microsoft.com/office/officeart/2005/8/layout/bProcess3"/>
    <dgm:cxn modelId="{08F6B1B5-4358-405B-B1F0-CBB3ED80DA4B}" type="presParOf" srcId="{FC7D5F8E-3F3C-4F55-BB3A-EEA7BB8F33D3}" destId="{1356C836-72B1-430F-AD2C-52638802E815}" srcOrd="0" destOrd="0" presId="urn:microsoft.com/office/officeart/2005/8/layout/bProcess3"/>
    <dgm:cxn modelId="{33A7550E-883B-4A48-8B34-6A76E2F3879A}" type="presParOf" srcId="{FC7D5F8E-3F3C-4F55-BB3A-EEA7BB8F33D3}" destId="{72E31DF8-8860-4262-A3D3-BBB8733E3273}" srcOrd="1" destOrd="0" presId="urn:microsoft.com/office/officeart/2005/8/layout/bProcess3"/>
    <dgm:cxn modelId="{377C7907-670D-44B6-9493-C661CA9AC3C7}" type="presParOf" srcId="{72E31DF8-8860-4262-A3D3-BBB8733E3273}" destId="{1DBA8E82-2820-4347-8F9D-6A4BE907AB5B}" srcOrd="0" destOrd="0" presId="urn:microsoft.com/office/officeart/2005/8/layout/bProcess3"/>
    <dgm:cxn modelId="{47998F03-C3FD-4185-B6EA-1BCC6E505515}" type="presParOf" srcId="{FC7D5F8E-3F3C-4F55-BB3A-EEA7BB8F33D3}" destId="{6C08BFE9-B4C1-4DBA-9122-CE6A3BD2201B}" srcOrd="2" destOrd="0" presId="urn:microsoft.com/office/officeart/2005/8/layout/bProcess3"/>
    <dgm:cxn modelId="{502C9944-436A-47D1-B4EE-0BDE06CDD0D2}" type="presParOf" srcId="{FC7D5F8E-3F3C-4F55-BB3A-EEA7BB8F33D3}" destId="{2F5CA7BB-F336-43BF-807C-0E79BC317287}" srcOrd="3" destOrd="0" presId="urn:microsoft.com/office/officeart/2005/8/layout/bProcess3"/>
    <dgm:cxn modelId="{E861AC92-F398-4FDE-A494-7985D1F5E61B}" type="presParOf" srcId="{2F5CA7BB-F336-43BF-807C-0E79BC317287}" destId="{466555F1-8292-4C55-A88E-FB726BB5A4CB}" srcOrd="0" destOrd="0" presId="urn:microsoft.com/office/officeart/2005/8/layout/bProcess3"/>
    <dgm:cxn modelId="{142BDE12-0CB7-43B8-A203-EB8F0C864727}" type="presParOf" srcId="{FC7D5F8E-3F3C-4F55-BB3A-EEA7BB8F33D3}" destId="{D0374503-32C9-4EFC-9CF3-C567A75F0849}" srcOrd="4" destOrd="0" presId="urn:microsoft.com/office/officeart/2005/8/layout/bProcess3"/>
    <dgm:cxn modelId="{F79FCDE0-6CEB-49AB-B7AC-1483362DFDD0}" type="presParOf" srcId="{FC7D5F8E-3F3C-4F55-BB3A-EEA7BB8F33D3}" destId="{B6850257-6129-42A1-B1AD-18DFF749F658}" srcOrd="5" destOrd="0" presId="urn:microsoft.com/office/officeart/2005/8/layout/bProcess3"/>
    <dgm:cxn modelId="{223CE7F3-17A6-4E33-BF4C-0E130192F338}" type="presParOf" srcId="{B6850257-6129-42A1-B1AD-18DFF749F658}" destId="{1F531191-7F8E-4AA8-B36E-505F240F770E}" srcOrd="0" destOrd="0" presId="urn:microsoft.com/office/officeart/2005/8/layout/bProcess3"/>
    <dgm:cxn modelId="{AE3F6C57-6906-480E-B8AF-C8F2B476472A}" type="presParOf" srcId="{FC7D5F8E-3F3C-4F55-BB3A-EEA7BB8F33D3}" destId="{A9D92CCA-4673-4E7A-B0A7-766F434EE266}" srcOrd="6" destOrd="0" presId="urn:microsoft.com/office/officeart/2005/8/layout/bProcess3"/>
    <dgm:cxn modelId="{A23A8A45-D743-423D-A3D1-E3EAF0CEE8B9}" type="presParOf" srcId="{FC7D5F8E-3F3C-4F55-BB3A-EEA7BB8F33D3}" destId="{676DC27F-262B-4BB1-9230-4EDF2F167021}" srcOrd="7" destOrd="0" presId="urn:microsoft.com/office/officeart/2005/8/layout/bProcess3"/>
    <dgm:cxn modelId="{2C967EF2-FFDD-4593-9542-3AA6F233DAAF}" type="presParOf" srcId="{676DC27F-262B-4BB1-9230-4EDF2F167021}" destId="{2F773DA1-E9C7-4AE3-B030-4F57516078E6}" srcOrd="0" destOrd="0" presId="urn:microsoft.com/office/officeart/2005/8/layout/bProcess3"/>
    <dgm:cxn modelId="{8D507330-2E19-4BE1-81F0-FAEB00B58893}" type="presParOf" srcId="{FC7D5F8E-3F3C-4F55-BB3A-EEA7BB8F33D3}" destId="{1E4DEF45-0B47-4E4D-B888-EB104787C2E9}" srcOrd="8" destOrd="0" presId="urn:microsoft.com/office/officeart/2005/8/layout/bProcess3"/>
    <dgm:cxn modelId="{09B2FF7E-EE60-4D07-9455-01376E89E7A4}" type="presParOf" srcId="{FC7D5F8E-3F3C-4F55-BB3A-EEA7BB8F33D3}" destId="{A7745877-0EE5-492F-80A2-EC3A408A92AB}" srcOrd="9" destOrd="0" presId="urn:microsoft.com/office/officeart/2005/8/layout/bProcess3"/>
    <dgm:cxn modelId="{3640A1FE-0DE8-4162-8D20-A784E6FE285A}" type="presParOf" srcId="{A7745877-0EE5-492F-80A2-EC3A408A92AB}" destId="{E25DC75F-C434-4770-BFD6-2273E326DCAE}" srcOrd="0" destOrd="0" presId="urn:microsoft.com/office/officeart/2005/8/layout/bProcess3"/>
    <dgm:cxn modelId="{29699FDF-E8AC-44E9-AB67-98C9EE7FC6A9}" type="presParOf" srcId="{FC7D5F8E-3F3C-4F55-BB3A-EEA7BB8F33D3}" destId="{C0904F45-CA99-4F75-ABAE-1C813D9F9564}" srcOrd="10" destOrd="0" presId="urn:microsoft.com/office/officeart/2005/8/layout/bProcess3"/>
    <dgm:cxn modelId="{3103A6E7-6F51-4429-9BCC-E3F9DC16E3E3}" type="presParOf" srcId="{FC7D5F8E-3F3C-4F55-BB3A-EEA7BB8F33D3}" destId="{5A135D9C-6F66-4D21-A528-CB1EF1A014AE}" srcOrd="11" destOrd="0" presId="urn:microsoft.com/office/officeart/2005/8/layout/bProcess3"/>
    <dgm:cxn modelId="{9FC3FFDB-C705-4197-BDA4-840BB9DCEDA5}" type="presParOf" srcId="{5A135D9C-6F66-4D21-A528-CB1EF1A014AE}" destId="{72E3CA84-4DD4-4346-8E5E-DEB9856775FA}" srcOrd="0" destOrd="0" presId="urn:microsoft.com/office/officeart/2005/8/layout/bProcess3"/>
    <dgm:cxn modelId="{BCF91FE5-55D3-49E9-93E4-78BAC711D497}" type="presParOf" srcId="{FC7D5F8E-3F3C-4F55-BB3A-EEA7BB8F33D3}" destId="{4131C256-7C51-45BC-B696-E3447D870DB9}" srcOrd="12" destOrd="0" presId="urn:microsoft.com/office/officeart/2005/8/layout/bProcess3"/>
    <dgm:cxn modelId="{D379758D-E7B9-42AF-AA3C-18050BD4ABC5}" type="presParOf" srcId="{FC7D5F8E-3F3C-4F55-BB3A-EEA7BB8F33D3}" destId="{EB419BC5-7850-49DA-A333-03D821292BBE}" srcOrd="13" destOrd="0" presId="urn:microsoft.com/office/officeart/2005/8/layout/bProcess3"/>
    <dgm:cxn modelId="{A265A46F-7BD9-4CC4-8637-E1F4A74390DC}" type="presParOf" srcId="{EB419BC5-7850-49DA-A333-03D821292BBE}" destId="{F3AD6B02-8CCA-4138-9101-83786614A653}" srcOrd="0" destOrd="0" presId="urn:microsoft.com/office/officeart/2005/8/layout/bProcess3"/>
    <dgm:cxn modelId="{89D2F098-98EF-4BC9-B080-164C95D57D0B}" type="presParOf" srcId="{FC7D5F8E-3F3C-4F55-BB3A-EEA7BB8F33D3}" destId="{646B77BC-EEDF-4D87-957F-749D5E0CBA82}" srcOrd="14"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E31DF8-8860-4262-A3D3-BBB8733E3273}">
      <dsp:nvSpPr>
        <dsp:cNvPr id="0" name=""/>
        <dsp:cNvSpPr/>
      </dsp:nvSpPr>
      <dsp:spPr>
        <a:xfrm>
          <a:off x="2293525" y="1105024"/>
          <a:ext cx="496832" cy="91440"/>
        </a:xfrm>
        <a:custGeom>
          <a:avLst/>
          <a:gdLst/>
          <a:ahLst/>
          <a:cxnLst/>
          <a:rect l="0" t="0" r="0" b="0"/>
          <a:pathLst>
            <a:path>
              <a:moveTo>
                <a:pt x="0" y="45720"/>
              </a:moveTo>
              <a:lnTo>
                <a:pt x="496832"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28756" y="1148107"/>
        <a:ext cx="26371" cy="5274"/>
      </dsp:txXfrm>
    </dsp:sp>
    <dsp:sp modelId="{1356C836-72B1-430F-AD2C-52638802E815}">
      <dsp:nvSpPr>
        <dsp:cNvPr id="0" name=""/>
        <dsp:cNvSpPr/>
      </dsp:nvSpPr>
      <dsp:spPr>
        <a:xfrm>
          <a:off x="2140" y="462789"/>
          <a:ext cx="2293184" cy="1375910"/>
        </a:xfrm>
        <a:prstGeom prst="rect">
          <a:avLst/>
        </a:prstGeom>
        <a:solidFill>
          <a:schemeClr val="tx2">
            <a:lumMod val="10000"/>
            <a:lumOff val="9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Create USA JOBS Profile</a:t>
          </a:r>
        </a:p>
      </dsp:txBody>
      <dsp:txXfrm>
        <a:off x="2140" y="462789"/>
        <a:ext cx="2293184" cy="1375910"/>
      </dsp:txXfrm>
    </dsp:sp>
    <dsp:sp modelId="{2F5CA7BB-F336-43BF-807C-0E79BC317287}">
      <dsp:nvSpPr>
        <dsp:cNvPr id="0" name=""/>
        <dsp:cNvSpPr/>
      </dsp:nvSpPr>
      <dsp:spPr>
        <a:xfrm>
          <a:off x="5114143" y="1105024"/>
          <a:ext cx="496832" cy="91440"/>
        </a:xfrm>
        <a:custGeom>
          <a:avLst/>
          <a:gdLst/>
          <a:ahLst/>
          <a:cxnLst/>
          <a:rect l="0" t="0" r="0" b="0"/>
          <a:pathLst>
            <a:path>
              <a:moveTo>
                <a:pt x="0" y="45720"/>
              </a:moveTo>
              <a:lnTo>
                <a:pt x="496832"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349373" y="1148107"/>
        <a:ext cx="26371" cy="5274"/>
      </dsp:txXfrm>
    </dsp:sp>
    <dsp:sp modelId="{6C08BFE9-B4C1-4DBA-9122-CE6A3BD2201B}">
      <dsp:nvSpPr>
        <dsp:cNvPr id="0" name=""/>
        <dsp:cNvSpPr/>
      </dsp:nvSpPr>
      <dsp:spPr>
        <a:xfrm>
          <a:off x="2822758" y="462789"/>
          <a:ext cx="2293184" cy="1375910"/>
        </a:xfrm>
        <a:prstGeom prst="rect">
          <a:avLst/>
        </a:prstGeom>
        <a:solidFill>
          <a:schemeClr val="tx2">
            <a:lumMod val="10000"/>
            <a:lumOff val="9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Create a Federal Resume</a:t>
          </a:r>
        </a:p>
      </dsp:txBody>
      <dsp:txXfrm>
        <a:off x="2822758" y="462789"/>
        <a:ext cx="2293184" cy="1375910"/>
      </dsp:txXfrm>
    </dsp:sp>
    <dsp:sp modelId="{B6850257-6129-42A1-B1AD-18DFF749F658}">
      <dsp:nvSpPr>
        <dsp:cNvPr id="0" name=""/>
        <dsp:cNvSpPr/>
      </dsp:nvSpPr>
      <dsp:spPr>
        <a:xfrm>
          <a:off x="7934760" y="1105024"/>
          <a:ext cx="496832" cy="91440"/>
        </a:xfrm>
        <a:custGeom>
          <a:avLst/>
          <a:gdLst/>
          <a:ahLst/>
          <a:cxnLst/>
          <a:rect l="0" t="0" r="0" b="0"/>
          <a:pathLst>
            <a:path>
              <a:moveTo>
                <a:pt x="0" y="45720"/>
              </a:moveTo>
              <a:lnTo>
                <a:pt x="496832"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169991" y="1148107"/>
        <a:ext cx="26371" cy="5274"/>
      </dsp:txXfrm>
    </dsp:sp>
    <dsp:sp modelId="{D0374503-32C9-4EFC-9CF3-C567A75F0849}">
      <dsp:nvSpPr>
        <dsp:cNvPr id="0" name=""/>
        <dsp:cNvSpPr/>
      </dsp:nvSpPr>
      <dsp:spPr>
        <a:xfrm>
          <a:off x="5643375" y="462789"/>
          <a:ext cx="2293184" cy="1375910"/>
        </a:xfrm>
        <a:prstGeom prst="rect">
          <a:avLst/>
        </a:prstGeom>
        <a:solidFill>
          <a:schemeClr val="tx2">
            <a:lumMod val="10000"/>
            <a:lumOff val="9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Pick NASA Centers</a:t>
          </a:r>
        </a:p>
      </dsp:txBody>
      <dsp:txXfrm>
        <a:off x="5643375" y="462789"/>
        <a:ext cx="2293184" cy="1375910"/>
      </dsp:txXfrm>
    </dsp:sp>
    <dsp:sp modelId="{676DC27F-262B-4BB1-9230-4EDF2F167021}">
      <dsp:nvSpPr>
        <dsp:cNvPr id="0" name=""/>
        <dsp:cNvSpPr/>
      </dsp:nvSpPr>
      <dsp:spPr>
        <a:xfrm>
          <a:off x="1148733" y="1836900"/>
          <a:ext cx="8461852" cy="496832"/>
        </a:xfrm>
        <a:custGeom>
          <a:avLst/>
          <a:gdLst/>
          <a:ahLst/>
          <a:cxnLst/>
          <a:rect l="0" t="0" r="0" b="0"/>
          <a:pathLst>
            <a:path>
              <a:moveTo>
                <a:pt x="8461852" y="0"/>
              </a:moveTo>
              <a:lnTo>
                <a:pt x="8461852" y="265516"/>
              </a:lnTo>
              <a:lnTo>
                <a:pt x="0" y="265516"/>
              </a:lnTo>
              <a:lnTo>
                <a:pt x="0" y="496832"/>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167702" y="2082679"/>
        <a:ext cx="423913" cy="5274"/>
      </dsp:txXfrm>
    </dsp:sp>
    <dsp:sp modelId="{A9D92CCA-4673-4E7A-B0A7-766F434EE266}">
      <dsp:nvSpPr>
        <dsp:cNvPr id="0" name=""/>
        <dsp:cNvSpPr/>
      </dsp:nvSpPr>
      <dsp:spPr>
        <a:xfrm>
          <a:off x="8463993" y="462789"/>
          <a:ext cx="2293184" cy="1375910"/>
        </a:xfrm>
        <a:prstGeom prst="rect">
          <a:avLst/>
        </a:prstGeom>
        <a:solidFill>
          <a:schemeClr val="tx2">
            <a:lumMod val="10000"/>
            <a:lumOff val="9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0" i="0" u="none" kern="1200" dirty="0">
              <a:solidFill>
                <a:schemeClr val="tx1"/>
              </a:solidFill>
            </a:rPr>
            <a:t>Application Assessment Questionnaire</a:t>
          </a:r>
          <a:endParaRPr lang="en-US" sz="2400" kern="1200" dirty="0">
            <a:solidFill>
              <a:schemeClr val="tx1"/>
            </a:solidFill>
          </a:endParaRPr>
        </a:p>
      </dsp:txBody>
      <dsp:txXfrm>
        <a:off x="8463993" y="462789"/>
        <a:ext cx="2293184" cy="1375910"/>
      </dsp:txXfrm>
    </dsp:sp>
    <dsp:sp modelId="{A7745877-0EE5-492F-80A2-EC3A408A92AB}">
      <dsp:nvSpPr>
        <dsp:cNvPr id="0" name=""/>
        <dsp:cNvSpPr/>
      </dsp:nvSpPr>
      <dsp:spPr>
        <a:xfrm>
          <a:off x="2293525" y="3008368"/>
          <a:ext cx="496832" cy="91440"/>
        </a:xfrm>
        <a:custGeom>
          <a:avLst/>
          <a:gdLst/>
          <a:ahLst/>
          <a:cxnLst/>
          <a:rect l="0" t="0" r="0" b="0"/>
          <a:pathLst>
            <a:path>
              <a:moveTo>
                <a:pt x="0" y="45720"/>
              </a:moveTo>
              <a:lnTo>
                <a:pt x="496832"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28756" y="3051451"/>
        <a:ext cx="26371" cy="5274"/>
      </dsp:txXfrm>
    </dsp:sp>
    <dsp:sp modelId="{1E4DEF45-0B47-4E4D-B888-EB104787C2E9}">
      <dsp:nvSpPr>
        <dsp:cNvPr id="0" name=""/>
        <dsp:cNvSpPr/>
      </dsp:nvSpPr>
      <dsp:spPr>
        <a:xfrm>
          <a:off x="2140" y="2366132"/>
          <a:ext cx="2293184" cy="1375910"/>
        </a:xfrm>
        <a:prstGeom prst="rect">
          <a:avLst/>
        </a:prstGeom>
        <a:solidFill>
          <a:schemeClr val="tx2">
            <a:lumMod val="10000"/>
            <a:lumOff val="9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USA Hire Assessments</a:t>
          </a:r>
        </a:p>
      </dsp:txBody>
      <dsp:txXfrm>
        <a:off x="2140" y="2366132"/>
        <a:ext cx="2293184" cy="1375910"/>
      </dsp:txXfrm>
    </dsp:sp>
    <dsp:sp modelId="{5A135D9C-6F66-4D21-A528-CB1EF1A014AE}">
      <dsp:nvSpPr>
        <dsp:cNvPr id="0" name=""/>
        <dsp:cNvSpPr/>
      </dsp:nvSpPr>
      <dsp:spPr>
        <a:xfrm>
          <a:off x="5114143" y="3008368"/>
          <a:ext cx="496832" cy="91440"/>
        </a:xfrm>
        <a:custGeom>
          <a:avLst/>
          <a:gdLst/>
          <a:ahLst/>
          <a:cxnLst/>
          <a:rect l="0" t="0" r="0" b="0"/>
          <a:pathLst>
            <a:path>
              <a:moveTo>
                <a:pt x="0" y="45720"/>
              </a:moveTo>
              <a:lnTo>
                <a:pt x="496832"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349373" y="3051451"/>
        <a:ext cx="26371" cy="5274"/>
      </dsp:txXfrm>
    </dsp:sp>
    <dsp:sp modelId="{C0904F45-CA99-4F75-ABAE-1C813D9F9564}">
      <dsp:nvSpPr>
        <dsp:cNvPr id="0" name=""/>
        <dsp:cNvSpPr/>
      </dsp:nvSpPr>
      <dsp:spPr>
        <a:xfrm>
          <a:off x="2822758" y="2366132"/>
          <a:ext cx="2293184" cy="1375910"/>
        </a:xfrm>
        <a:prstGeom prst="rect">
          <a:avLst/>
        </a:prstGeom>
        <a:solidFill>
          <a:schemeClr val="tx2">
            <a:lumMod val="10000"/>
            <a:lumOff val="9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Referral Notice</a:t>
          </a:r>
        </a:p>
      </dsp:txBody>
      <dsp:txXfrm>
        <a:off x="2822758" y="2366132"/>
        <a:ext cx="2293184" cy="1375910"/>
      </dsp:txXfrm>
    </dsp:sp>
    <dsp:sp modelId="{EB419BC5-7850-49DA-A333-03D821292BBE}">
      <dsp:nvSpPr>
        <dsp:cNvPr id="0" name=""/>
        <dsp:cNvSpPr/>
      </dsp:nvSpPr>
      <dsp:spPr>
        <a:xfrm>
          <a:off x="7934760" y="3008368"/>
          <a:ext cx="496832" cy="91440"/>
        </a:xfrm>
        <a:custGeom>
          <a:avLst/>
          <a:gdLst/>
          <a:ahLst/>
          <a:cxnLst/>
          <a:rect l="0" t="0" r="0" b="0"/>
          <a:pathLst>
            <a:path>
              <a:moveTo>
                <a:pt x="0" y="45720"/>
              </a:moveTo>
              <a:lnTo>
                <a:pt x="496832"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169991" y="3051451"/>
        <a:ext cx="26371" cy="5274"/>
      </dsp:txXfrm>
    </dsp:sp>
    <dsp:sp modelId="{4131C256-7C51-45BC-B696-E3447D870DB9}">
      <dsp:nvSpPr>
        <dsp:cNvPr id="0" name=""/>
        <dsp:cNvSpPr/>
      </dsp:nvSpPr>
      <dsp:spPr>
        <a:xfrm>
          <a:off x="5643375" y="2366132"/>
          <a:ext cx="2293184" cy="1375910"/>
        </a:xfrm>
        <a:prstGeom prst="rect">
          <a:avLst/>
        </a:prstGeom>
        <a:solidFill>
          <a:schemeClr val="tx2">
            <a:lumMod val="10000"/>
            <a:lumOff val="9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Virtual Interview</a:t>
          </a:r>
        </a:p>
      </dsp:txBody>
      <dsp:txXfrm>
        <a:off x="5643375" y="2366132"/>
        <a:ext cx="2293184" cy="1375910"/>
      </dsp:txXfrm>
    </dsp:sp>
    <dsp:sp modelId="{646B77BC-EEDF-4D87-957F-749D5E0CBA82}">
      <dsp:nvSpPr>
        <dsp:cNvPr id="0" name=""/>
        <dsp:cNvSpPr/>
      </dsp:nvSpPr>
      <dsp:spPr>
        <a:xfrm>
          <a:off x="8463993" y="2366132"/>
          <a:ext cx="2293184" cy="1375910"/>
        </a:xfrm>
        <a:prstGeom prst="rect">
          <a:avLst/>
        </a:prstGeom>
        <a:solidFill>
          <a:schemeClr val="tx2">
            <a:lumMod val="10000"/>
            <a:lumOff val="9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NASA</a:t>
          </a:r>
        </a:p>
        <a:p>
          <a:pPr marL="0" lvl="0" indent="0" algn="ctr" defTabSz="1066800">
            <a:lnSpc>
              <a:spcPct val="90000"/>
            </a:lnSpc>
            <a:spcBef>
              <a:spcPct val="0"/>
            </a:spcBef>
            <a:spcAft>
              <a:spcPct val="35000"/>
            </a:spcAft>
            <a:buNone/>
          </a:pPr>
          <a:r>
            <a:rPr lang="en-US" sz="2400" kern="1200" dirty="0">
              <a:solidFill>
                <a:schemeClr val="tx1"/>
              </a:solidFill>
            </a:rPr>
            <a:t>Internship!</a:t>
          </a:r>
        </a:p>
      </dsp:txBody>
      <dsp:txXfrm>
        <a:off x="8463993" y="2366132"/>
        <a:ext cx="2293184" cy="1375910"/>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4EAFF8-3213-4CF5-81C4-62F5467DB8E7}" type="datetimeFigureOut">
              <a:rPr lang="en-US" smtClean="0"/>
              <a:t>11/5/2025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79E053-7801-438E-A09D-AB798CF7BE87}" type="slidenum">
              <a:rPr lang="en-US" smtClean="0"/>
              <a:t>‹#›</a:t>
            </a:fld>
            <a:endParaRPr lang="en-US"/>
          </a:p>
        </p:txBody>
      </p:sp>
    </p:spTree>
    <p:extLst>
      <p:ext uri="{BB962C8B-B14F-4D97-AF65-F5344CB8AC3E}">
        <p14:creationId xmlns:p14="http://schemas.microsoft.com/office/powerpoint/2010/main" val="817962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79E053-7801-438E-A09D-AB798CF7BE87}" type="slidenum">
              <a:rPr lang="en-US" smtClean="0"/>
              <a:t>4</a:t>
            </a:fld>
            <a:endParaRPr lang="en-US"/>
          </a:p>
        </p:txBody>
      </p:sp>
    </p:spTree>
    <p:extLst>
      <p:ext uri="{BB962C8B-B14F-4D97-AF65-F5344CB8AC3E}">
        <p14:creationId xmlns:p14="http://schemas.microsoft.com/office/powerpoint/2010/main" val="9339160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must start during a semester</a:t>
            </a:r>
          </a:p>
        </p:txBody>
      </p:sp>
      <p:sp>
        <p:nvSpPr>
          <p:cNvPr id="4" name="Slide Number Placeholder 3"/>
          <p:cNvSpPr>
            <a:spLocks noGrp="1"/>
          </p:cNvSpPr>
          <p:nvPr>
            <p:ph type="sldNum" sz="quarter" idx="5"/>
          </p:nvPr>
        </p:nvSpPr>
        <p:spPr/>
        <p:txBody>
          <a:bodyPr/>
          <a:lstStyle/>
          <a:p>
            <a:fld id="{BF79E053-7801-438E-A09D-AB798CF7BE87}" type="slidenum">
              <a:rPr lang="en-US" smtClean="0"/>
              <a:t>5</a:t>
            </a:fld>
            <a:endParaRPr lang="en-US"/>
          </a:p>
        </p:txBody>
      </p:sp>
    </p:spTree>
    <p:extLst>
      <p:ext uri="{BB962C8B-B14F-4D97-AF65-F5344CB8AC3E}">
        <p14:creationId xmlns:p14="http://schemas.microsoft.com/office/powerpoint/2010/main" val="3129341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all centers are available to all positions and in every cycle. The opening simply reflect NASAs hiring needs.</a:t>
            </a:r>
          </a:p>
        </p:txBody>
      </p:sp>
      <p:sp>
        <p:nvSpPr>
          <p:cNvPr id="4" name="Slide Number Placeholder 3"/>
          <p:cNvSpPr>
            <a:spLocks noGrp="1"/>
          </p:cNvSpPr>
          <p:nvPr>
            <p:ph type="sldNum" sz="quarter" idx="5"/>
          </p:nvPr>
        </p:nvSpPr>
        <p:spPr/>
        <p:txBody>
          <a:bodyPr/>
          <a:lstStyle/>
          <a:p>
            <a:fld id="{BF79E053-7801-438E-A09D-AB798CF7BE87}" type="slidenum">
              <a:rPr lang="en-US" smtClean="0"/>
              <a:t>7</a:t>
            </a:fld>
            <a:endParaRPr lang="en-US"/>
          </a:p>
        </p:txBody>
      </p:sp>
    </p:spTree>
    <p:extLst>
      <p:ext uri="{BB962C8B-B14F-4D97-AF65-F5344CB8AC3E}">
        <p14:creationId xmlns:p14="http://schemas.microsoft.com/office/powerpoint/2010/main" val="1244733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NASA doesn’t just hire engineers they offer positions for a variety of majors. You are only competing against your own major.</a:t>
            </a:r>
          </a:p>
        </p:txBody>
      </p:sp>
      <p:sp>
        <p:nvSpPr>
          <p:cNvPr id="4" name="Slide Number Placeholder 3"/>
          <p:cNvSpPr>
            <a:spLocks noGrp="1"/>
          </p:cNvSpPr>
          <p:nvPr>
            <p:ph type="sldNum" sz="quarter" idx="5"/>
          </p:nvPr>
        </p:nvSpPr>
        <p:spPr/>
        <p:txBody>
          <a:bodyPr/>
          <a:lstStyle/>
          <a:p>
            <a:fld id="{BF79E053-7801-438E-A09D-AB798CF7BE87}" type="slidenum">
              <a:rPr lang="en-US" smtClean="0"/>
              <a:t>9</a:t>
            </a:fld>
            <a:endParaRPr lang="en-US"/>
          </a:p>
        </p:txBody>
      </p:sp>
    </p:spTree>
    <p:extLst>
      <p:ext uri="{BB962C8B-B14F-4D97-AF65-F5344CB8AC3E}">
        <p14:creationId xmlns:p14="http://schemas.microsoft.com/office/powerpoint/2010/main" val="15938896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4E5BB-E4BF-1BC2-B1E4-B57A8BCB60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FB3B41-C71A-45CF-690E-19543E3EBC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E09276-5891-A227-CE39-0B4A9E075DE0}"/>
              </a:ext>
            </a:extLst>
          </p:cNvPr>
          <p:cNvSpPr>
            <a:spLocks noGrp="1"/>
          </p:cNvSpPr>
          <p:nvPr>
            <p:ph type="body" idx="1"/>
          </p:nvPr>
        </p:nvSpPr>
        <p:spPr/>
        <p:txBody>
          <a:bodyPr/>
          <a:lstStyle/>
          <a:p>
            <a:r>
              <a:rPr lang="en-US" dirty="0"/>
              <a:t>NASA doesn’t just hire engineers they offer positions for a variety of majors. You are only competing against your own major.</a:t>
            </a:r>
          </a:p>
        </p:txBody>
      </p:sp>
      <p:sp>
        <p:nvSpPr>
          <p:cNvPr id="4" name="Slide Number Placeholder 3">
            <a:extLst>
              <a:ext uri="{FF2B5EF4-FFF2-40B4-BE49-F238E27FC236}">
                <a16:creationId xmlns:a16="http://schemas.microsoft.com/office/drawing/2014/main" id="{64945EBA-C270-F4D6-EFF8-983977EB2B0B}"/>
              </a:ext>
            </a:extLst>
          </p:cNvPr>
          <p:cNvSpPr>
            <a:spLocks noGrp="1"/>
          </p:cNvSpPr>
          <p:nvPr>
            <p:ph type="sldNum" sz="quarter" idx="5"/>
          </p:nvPr>
        </p:nvSpPr>
        <p:spPr/>
        <p:txBody>
          <a:bodyPr/>
          <a:lstStyle/>
          <a:p>
            <a:fld id="{BF79E053-7801-438E-A09D-AB798CF7BE87}" type="slidenum">
              <a:rPr lang="en-US" smtClean="0"/>
              <a:t>10</a:t>
            </a:fld>
            <a:endParaRPr lang="en-US"/>
          </a:p>
        </p:txBody>
      </p:sp>
    </p:spTree>
    <p:extLst>
      <p:ext uri="{BB962C8B-B14F-4D97-AF65-F5344CB8AC3E}">
        <p14:creationId xmlns:p14="http://schemas.microsoft.com/office/powerpoint/2010/main" val="38924930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5FEBB-7AE5-B9EC-2F4D-BF6F0815C9D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B001660-0719-9F54-9F4D-0E01116C3E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E29FC0F-F9F7-A36A-F25B-34BA2E4148BB}"/>
              </a:ext>
            </a:extLst>
          </p:cNvPr>
          <p:cNvSpPr>
            <a:spLocks noGrp="1"/>
          </p:cNvSpPr>
          <p:nvPr>
            <p:ph type="dt" sz="half" idx="10"/>
          </p:nvPr>
        </p:nvSpPr>
        <p:spPr/>
        <p:txBody>
          <a:bodyPr/>
          <a:lstStyle/>
          <a:p>
            <a:fld id="{B9C66897-BA12-400A-96EC-1BDD27DF9170}" type="datetimeFigureOut">
              <a:rPr lang="en-US" smtClean="0"/>
              <a:t>11/5/2025</a:t>
            </a:fld>
            <a:endParaRPr lang="en-US"/>
          </a:p>
        </p:txBody>
      </p:sp>
      <p:sp>
        <p:nvSpPr>
          <p:cNvPr id="5" name="Footer Placeholder 4">
            <a:extLst>
              <a:ext uri="{FF2B5EF4-FFF2-40B4-BE49-F238E27FC236}">
                <a16:creationId xmlns:a16="http://schemas.microsoft.com/office/drawing/2014/main" id="{F9E207C8-2258-841F-BB34-F4B135B36B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29CBDA-FA21-73DA-A9D7-74188E6282DA}"/>
              </a:ext>
            </a:extLst>
          </p:cNvPr>
          <p:cNvSpPr>
            <a:spLocks noGrp="1"/>
          </p:cNvSpPr>
          <p:nvPr>
            <p:ph type="sldNum" sz="quarter" idx="12"/>
          </p:nvPr>
        </p:nvSpPr>
        <p:spPr/>
        <p:txBody>
          <a:bodyPr/>
          <a:lstStyle/>
          <a:p>
            <a:fld id="{CCCF5A13-F5B7-4C12-B9F2-3B87F7B1BFE4}" type="slidenum">
              <a:rPr lang="en-US" smtClean="0"/>
              <a:t>‹#›</a:t>
            </a:fld>
            <a:endParaRPr lang="en-US"/>
          </a:p>
        </p:txBody>
      </p:sp>
    </p:spTree>
    <p:extLst>
      <p:ext uri="{BB962C8B-B14F-4D97-AF65-F5344CB8AC3E}">
        <p14:creationId xmlns:p14="http://schemas.microsoft.com/office/powerpoint/2010/main" val="219244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A1ACC-5DFC-E32A-9C56-DB8B2ED7291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54BD3E6-52F6-C2A1-9BBE-ADADB81BE10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6FBBC6-2957-94A8-62A7-1935ED739DDD}"/>
              </a:ext>
            </a:extLst>
          </p:cNvPr>
          <p:cNvSpPr>
            <a:spLocks noGrp="1"/>
          </p:cNvSpPr>
          <p:nvPr>
            <p:ph type="dt" sz="half" idx="10"/>
          </p:nvPr>
        </p:nvSpPr>
        <p:spPr/>
        <p:txBody>
          <a:bodyPr/>
          <a:lstStyle/>
          <a:p>
            <a:fld id="{B9C66897-BA12-400A-96EC-1BDD27DF9170}" type="datetimeFigureOut">
              <a:rPr lang="en-US" smtClean="0"/>
              <a:t>11/5/2025</a:t>
            </a:fld>
            <a:endParaRPr lang="en-US"/>
          </a:p>
        </p:txBody>
      </p:sp>
      <p:sp>
        <p:nvSpPr>
          <p:cNvPr id="5" name="Footer Placeholder 4">
            <a:extLst>
              <a:ext uri="{FF2B5EF4-FFF2-40B4-BE49-F238E27FC236}">
                <a16:creationId xmlns:a16="http://schemas.microsoft.com/office/drawing/2014/main" id="{99F5CC4F-E257-EB82-D83B-2ECF1FEC4F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BE42A8-D43C-8329-EC6E-4EEDE375771D}"/>
              </a:ext>
            </a:extLst>
          </p:cNvPr>
          <p:cNvSpPr>
            <a:spLocks noGrp="1"/>
          </p:cNvSpPr>
          <p:nvPr>
            <p:ph type="sldNum" sz="quarter" idx="12"/>
          </p:nvPr>
        </p:nvSpPr>
        <p:spPr/>
        <p:txBody>
          <a:bodyPr/>
          <a:lstStyle/>
          <a:p>
            <a:fld id="{CCCF5A13-F5B7-4C12-B9F2-3B87F7B1BFE4}" type="slidenum">
              <a:rPr lang="en-US" smtClean="0"/>
              <a:t>‹#›</a:t>
            </a:fld>
            <a:endParaRPr lang="en-US"/>
          </a:p>
        </p:txBody>
      </p:sp>
    </p:spTree>
    <p:extLst>
      <p:ext uri="{BB962C8B-B14F-4D97-AF65-F5344CB8AC3E}">
        <p14:creationId xmlns:p14="http://schemas.microsoft.com/office/powerpoint/2010/main" val="4096941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E0CE1-C7F5-669C-F566-238D1C8D143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4EDAD6F-EC74-8D48-6EC3-AD132F78E7B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856759-21CA-73DD-D8C5-6C182FD3C833}"/>
              </a:ext>
            </a:extLst>
          </p:cNvPr>
          <p:cNvSpPr>
            <a:spLocks noGrp="1"/>
          </p:cNvSpPr>
          <p:nvPr>
            <p:ph type="dt" sz="half" idx="10"/>
          </p:nvPr>
        </p:nvSpPr>
        <p:spPr/>
        <p:txBody>
          <a:bodyPr/>
          <a:lstStyle/>
          <a:p>
            <a:fld id="{B9C66897-BA12-400A-96EC-1BDD27DF9170}" type="datetimeFigureOut">
              <a:rPr lang="en-US" smtClean="0"/>
              <a:t>11/5/2025</a:t>
            </a:fld>
            <a:endParaRPr lang="en-US"/>
          </a:p>
        </p:txBody>
      </p:sp>
      <p:sp>
        <p:nvSpPr>
          <p:cNvPr id="5" name="Footer Placeholder 4">
            <a:extLst>
              <a:ext uri="{FF2B5EF4-FFF2-40B4-BE49-F238E27FC236}">
                <a16:creationId xmlns:a16="http://schemas.microsoft.com/office/drawing/2014/main" id="{E3663883-F3D4-45F7-F6AF-495BAB6BA5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D5A964-5125-804B-8266-77E27BD54068}"/>
              </a:ext>
            </a:extLst>
          </p:cNvPr>
          <p:cNvSpPr>
            <a:spLocks noGrp="1"/>
          </p:cNvSpPr>
          <p:nvPr>
            <p:ph type="sldNum" sz="quarter" idx="12"/>
          </p:nvPr>
        </p:nvSpPr>
        <p:spPr/>
        <p:txBody>
          <a:bodyPr/>
          <a:lstStyle/>
          <a:p>
            <a:fld id="{CCCF5A13-F5B7-4C12-B9F2-3B87F7B1BFE4}" type="slidenum">
              <a:rPr lang="en-US" smtClean="0"/>
              <a:t>‹#›</a:t>
            </a:fld>
            <a:endParaRPr lang="en-US"/>
          </a:p>
        </p:txBody>
      </p:sp>
    </p:spTree>
    <p:extLst>
      <p:ext uri="{BB962C8B-B14F-4D97-AF65-F5344CB8AC3E}">
        <p14:creationId xmlns:p14="http://schemas.microsoft.com/office/powerpoint/2010/main" val="3991780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30B23-AFFA-C13B-C045-D7A874D6299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5F392A-23F6-F228-1A27-6135BD86679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6A6905B-371A-266F-615A-C78D2F670FE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94254BC-F477-BECB-64AB-BAE298847DD0}"/>
              </a:ext>
            </a:extLst>
          </p:cNvPr>
          <p:cNvSpPr>
            <a:spLocks noGrp="1"/>
          </p:cNvSpPr>
          <p:nvPr>
            <p:ph type="dt" sz="half" idx="10"/>
          </p:nvPr>
        </p:nvSpPr>
        <p:spPr/>
        <p:txBody>
          <a:bodyPr/>
          <a:lstStyle/>
          <a:p>
            <a:fld id="{B9C66897-BA12-400A-96EC-1BDD27DF9170}" type="datetimeFigureOut">
              <a:rPr lang="en-US" smtClean="0"/>
              <a:t>11/5/2025</a:t>
            </a:fld>
            <a:endParaRPr lang="en-US"/>
          </a:p>
        </p:txBody>
      </p:sp>
      <p:sp>
        <p:nvSpPr>
          <p:cNvPr id="6" name="Footer Placeholder 5">
            <a:extLst>
              <a:ext uri="{FF2B5EF4-FFF2-40B4-BE49-F238E27FC236}">
                <a16:creationId xmlns:a16="http://schemas.microsoft.com/office/drawing/2014/main" id="{FEA14685-34F8-3438-F43D-D968CF02C4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6077A4-B217-ED1E-6B9B-33A8A6991ED8}"/>
              </a:ext>
            </a:extLst>
          </p:cNvPr>
          <p:cNvSpPr>
            <a:spLocks noGrp="1"/>
          </p:cNvSpPr>
          <p:nvPr>
            <p:ph type="sldNum" sz="quarter" idx="12"/>
          </p:nvPr>
        </p:nvSpPr>
        <p:spPr/>
        <p:txBody>
          <a:bodyPr/>
          <a:lstStyle/>
          <a:p>
            <a:fld id="{CCCF5A13-F5B7-4C12-B9F2-3B87F7B1BFE4}" type="slidenum">
              <a:rPr lang="en-US" smtClean="0"/>
              <a:t>‹#›</a:t>
            </a:fld>
            <a:endParaRPr lang="en-US"/>
          </a:p>
        </p:txBody>
      </p:sp>
    </p:spTree>
    <p:extLst>
      <p:ext uri="{BB962C8B-B14F-4D97-AF65-F5344CB8AC3E}">
        <p14:creationId xmlns:p14="http://schemas.microsoft.com/office/powerpoint/2010/main" val="2274306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FC2A9-1408-B562-011C-8F320C2DEDE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B30032E-BB4F-2022-D34A-B467EEEF8A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C4BBF9D-3309-A388-D69B-962FACD533C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0B2DD89-1B25-4332-2AF3-EBE05BADAD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17A5F3-4E1F-1A67-D820-A686590D4C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435365A-95F0-5A22-049B-510BFDDFBF15}"/>
              </a:ext>
            </a:extLst>
          </p:cNvPr>
          <p:cNvSpPr>
            <a:spLocks noGrp="1"/>
          </p:cNvSpPr>
          <p:nvPr>
            <p:ph type="dt" sz="half" idx="10"/>
          </p:nvPr>
        </p:nvSpPr>
        <p:spPr/>
        <p:txBody>
          <a:bodyPr/>
          <a:lstStyle/>
          <a:p>
            <a:fld id="{B9C66897-BA12-400A-96EC-1BDD27DF9170}" type="datetimeFigureOut">
              <a:rPr lang="en-US" smtClean="0"/>
              <a:t>11/5/2025</a:t>
            </a:fld>
            <a:endParaRPr lang="en-US"/>
          </a:p>
        </p:txBody>
      </p:sp>
      <p:sp>
        <p:nvSpPr>
          <p:cNvPr id="8" name="Footer Placeholder 7">
            <a:extLst>
              <a:ext uri="{FF2B5EF4-FFF2-40B4-BE49-F238E27FC236}">
                <a16:creationId xmlns:a16="http://schemas.microsoft.com/office/drawing/2014/main" id="{9792FAFA-78A1-AAF4-D544-0A1D63D4E9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FA81C3-CDED-BEA7-C3B1-E0861D8571D5}"/>
              </a:ext>
            </a:extLst>
          </p:cNvPr>
          <p:cNvSpPr>
            <a:spLocks noGrp="1"/>
          </p:cNvSpPr>
          <p:nvPr>
            <p:ph type="sldNum" sz="quarter" idx="12"/>
          </p:nvPr>
        </p:nvSpPr>
        <p:spPr/>
        <p:txBody>
          <a:bodyPr/>
          <a:lstStyle/>
          <a:p>
            <a:fld id="{CCCF5A13-F5B7-4C12-B9F2-3B87F7B1BFE4}" type="slidenum">
              <a:rPr lang="en-US" smtClean="0"/>
              <a:t>‹#›</a:t>
            </a:fld>
            <a:endParaRPr lang="en-US"/>
          </a:p>
        </p:txBody>
      </p:sp>
    </p:spTree>
    <p:extLst>
      <p:ext uri="{BB962C8B-B14F-4D97-AF65-F5344CB8AC3E}">
        <p14:creationId xmlns:p14="http://schemas.microsoft.com/office/powerpoint/2010/main" val="4023275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60688-FF5E-0F20-E48D-19FA7ECD94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3077ED7-F6F6-EEDE-1753-205325085C54}"/>
              </a:ext>
            </a:extLst>
          </p:cNvPr>
          <p:cNvSpPr>
            <a:spLocks noGrp="1"/>
          </p:cNvSpPr>
          <p:nvPr>
            <p:ph type="dt" sz="half" idx="10"/>
          </p:nvPr>
        </p:nvSpPr>
        <p:spPr/>
        <p:txBody>
          <a:bodyPr/>
          <a:lstStyle/>
          <a:p>
            <a:fld id="{B9C66897-BA12-400A-96EC-1BDD27DF9170}" type="datetimeFigureOut">
              <a:rPr lang="en-US" smtClean="0"/>
              <a:t>11/5/2025</a:t>
            </a:fld>
            <a:endParaRPr lang="en-US"/>
          </a:p>
        </p:txBody>
      </p:sp>
      <p:sp>
        <p:nvSpPr>
          <p:cNvPr id="4" name="Footer Placeholder 3">
            <a:extLst>
              <a:ext uri="{FF2B5EF4-FFF2-40B4-BE49-F238E27FC236}">
                <a16:creationId xmlns:a16="http://schemas.microsoft.com/office/drawing/2014/main" id="{9E9C6D86-BB3A-1E7E-E97C-9E17F31652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881B2A3-21C0-1543-0F66-F147CBE71FD0}"/>
              </a:ext>
            </a:extLst>
          </p:cNvPr>
          <p:cNvSpPr>
            <a:spLocks noGrp="1"/>
          </p:cNvSpPr>
          <p:nvPr>
            <p:ph type="sldNum" sz="quarter" idx="12"/>
          </p:nvPr>
        </p:nvSpPr>
        <p:spPr/>
        <p:txBody>
          <a:bodyPr/>
          <a:lstStyle/>
          <a:p>
            <a:fld id="{CCCF5A13-F5B7-4C12-B9F2-3B87F7B1BFE4}" type="slidenum">
              <a:rPr lang="en-US" smtClean="0"/>
              <a:t>‹#›</a:t>
            </a:fld>
            <a:endParaRPr lang="en-US"/>
          </a:p>
        </p:txBody>
      </p:sp>
    </p:spTree>
    <p:extLst>
      <p:ext uri="{BB962C8B-B14F-4D97-AF65-F5344CB8AC3E}">
        <p14:creationId xmlns:p14="http://schemas.microsoft.com/office/powerpoint/2010/main" val="2354428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1449C4-BB3D-E9C0-4D6E-EAA16DDCE6A4}"/>
              </a:ext>
            </a:extLst>
          </p:cNvPr>
          <p:cNvSpPr>
            <a:spLocks noGrp="1"/>
          </p:cNvSpPr>
          <p:nvPr>
            <p:ph type="dt" sz="half" idx="10"/>
          </p:nvPr>
        </p:nvSpPr>
        <p:spPr/>
        <p:txBody>
          <a:bodyPr/>
          <a:lstStyle/>
          <a:p>
            <a:fld id="{B9C66897-BA12-400A-96EC-1BDD27DF9170}" type="datetimeFigureOut">
              <a:rPr lang="en-US" smtClean="0"/>
              <a:t>11/5/2025</a:t>
            </a:fld>
            <a:endParaRPr lang="en-US"/>
          </a:p>
        </p:txBody>
      </p:sp>
      <p:sp>
        <p:nvSpPr>
          <p:cNvPr id="3" name="Footer Placeholder 2">
            <a:extLst>
              <a:ext uri="{FF2B5EF4-FFF2-40B4-BE49-F238E27FC236}">
                <a16:creationId xmlns:a16="http://schemas.microsoft.com/office/drawing/2014/main" id="{B0CE859D-89D8-86EF-3398-7A4273776FA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FF39D9-9C49-9453-3BD8-F4F01C860EF9}"/>
              </a:ext>
            </a:extLst>
          </p:cNvPr>
          <p:cNvSpPr>
            <a:spLocks noGrp="1"/>
          </p:cNvSpPr>
          <p:nvPr>
            <p:ph type="sldNum" sz="quarter" idx="12"/>
          </p:nvPr>
        </p:nvSpPr>
        <p:spPr/>
        <p:txBody>
          <a:bodyPr/>
          <a:lstStyle/>
          <a:p>
            <a:fld id="{CCCF5A13-F5B7-4C12-B9F2-3B87F7B1BFE4}" type="slidenum">
              <a:rPr lang="en-US" smtClean="0"/>
              <a:t>‹#›</a:t>
            </a:fld>
            <a:endParaRPr lang="en-US"/>
          </a:p>
        </p:txBody>
      </p:sp>
    </p:spTree>
    <p:extLst>
      <p:ext uri="{BB962C8B-B14F-4D97-AF65-F5344CB8AC3E}">
        <p14:creationId xmlns:p14="http://schemas.microsoft.com/office/powerpoint/2010/main" val="39420914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B6A9C-D47E-FE26-DA78-1A34C9314C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6B442D6-C2C4-90F7-3287-03DF6D168D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86A23A2-F040-178B-2C63-947456EFBA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E543A3-F232-A36B-ACCD-DB0DB4D6B2DB}"/>
              </a:ext>
            </a:extLst>
          </p:cNvPr>
          <p:cNvSpPr>
            <a:spLocks noGrp="1"/>
          </p:cNvSpPr>
          <p:nvPr>
            <p:ph type="dt" sz="half" idx="10"/>
          </p:nvPr>
        </p:nvSpPr>
        <p:spPr/>
        <p:txBody>
          <a:bodyPr/>
          <a:lstStyle/>
          <a:p>
            <a:fld id="{B9C66897-BA12-400A-96EC-1BDD27DF9170}" type="datetimeFigureOut">
              <a:rPr lang="en-US" smtClean="0"/>
              <a:t>11/5/2025</a:t>
            </a:fld>
            <a:endParaRPr lang="en-US"/>
          </a:p>
        </p:txBody>
      </p:sp>
      <p:sp>
        <p:nvSpPr>
          <p:cNvPr id="6" name="Footer Placeholder 5">
            <a:extLst>
              <a:ext uri="{FF2B5EF4-FFF2-40B4-BE49-F238E27FC236}">
                <a16:creationId xmlns:a16="http://schemas.microsoft.com/office/drawing/2014/main" id="{6E1920A9-E5F1-A1BC-F6D7-1F602C0395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C5E54C-4DA4-9FE1-CE3E-9D858C36521A}"/>
              </a:ext>
            </a:extLst>
          </p:cNvPr>
          <p:cNvSpPr>
            <a:spLocks noGrp="1"/>
          </p:cNvSpPr>
          <p:nvPr>
            <p:ph type="sldNum" sz="quarter" idx="12"/>
          </p:nvPr>
        </p:nvSpPr>
        <p:spPr/>
        <p:txBody>
          <a:bodyPr/>
          <a:lstStyle/>
          <a:p>
            <a:fld id="{CCCF5A13-F5B7-4C12-B9F2-3B87F7B1BFE4}" type="slidenum">
              <a:rPr lang="en-US" smtClean="0"/>
              <a:t>‹#›</a:t>
            </a:fld>
            <a:endParaRPr lang="en-US"/>
          </a:p>
        </p:txBody>
      </p:sp>
    </p:spTree>
    <p:extLst>
      <p:ext uri="{BB962C8B-B14F-4D97-AF65-F5344CB8AC3E}">
        <p14:creationId xmlns:p14="http://schemas.microsoft.com/office/powerpoint/2010/main" val="3183327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007BB-2BF6-2797-A709-386DF25EF4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4995F31-E8DC-66D9-2A4B-6F30A4B969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DCAFD21-FAB8-4C47-5CF4-E2D4CD5223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81C162-6EEE-7965-5711-A8B34A97D6E6}"/>
              </a:ext>
            </a:extLst>
          </p:cNvPr>
          <p:cNvSpPr>
            <a:spLocks noGrp="1"/>
          </p:cNvSpPr>
          <p:nvPr>
            <p:ph type="dt" sz="half" idx="10"/>
          </p:nvPr>
        </p:nvSpPr>
        <p:spPr/>
        <p:txBody>
          <a:bodyPr/>
          <a:lstStyle/>
          <a:p>
            <a:fld id="{B9C66897-BA12-400A-96EC-1BDD27DF9170}" type="datetimeFigureOut">
              <a:rPr lang="en-US" smtClean="0"/>
              <a:t>11/5/2025</a:t>
            </a:fld>
            <a:endParaRPr lang="en-US"/>
          </a:p>
        </p:txBody>
      </p:sp>
      <p:sp>
        <p:nvSpPr>
          <p:cNvPr id="6" name="Footer Placeholder 5">
            <a:extLst>
              <a:ext uri="{FF2B5EF4-FFF2-40B4-BE49-F238E27FC236}">
                <a16:creationId xmlns:a16="http://schemas.microsoft.com/office/drawing/2014/main" id="{4EB0338D-9414-7824-88AA-2BE70298D4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D1005B-C569-BBDF-B58F-187D65DCD099}"/>
              </a:ext>
            </a:extLst>
          </p:cNvPr>
          <p:cNvSpPr>
            <a:spLocks noGrp="1"/>
          </p:cNvSpPr>
          <p:nvPr>
            <p:ph type="sldNum" sz="quarter" idx="12"/>
          </p:nvPr>
        </p:nvSpPr>
        <p:spPr/>
        <p:txBody>
          <a:bodyPr/>
          <a:lstStyle/>
          <a:p>
            <a:fld id="{CCCF5A13-F5B7-4C12-B9F2-3B87F7B1BFE4}" type="slidenum">
              <a:rPr lang="en-US" smtClean="0"/>
              <a:t>‹#›</a:t>
            </a:fld>
            <a:endParaRPr lang="en-US"/>
          </a:p>
        </p:txBody>
      </p:sp>
    </p:spTree>
    <p:extLst>
      <p:ext uri="{BB962C8B-B14F-4D97-AF65-F5344CB8AC3E}">
        <p14:creationId xmlns:p14="http://schemas.microsoft.com/office/powerpoint/2010/main" val="1215658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ECC08-514F-5A63-F9E1-052CCA122EF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7775531-DA3D-E2B3-702D-979F86DFDED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6506DA-24EB-A6F2-0B09-D8A19F290ACE}"/>
              </a:ext>
            </a:extLst>
          </p:cNvPr>
          <p:cNvSpPr>
            <a:spLocks noGrp="1"/>
          </p:cNvSpPr>
          <p:nvPr>
            <p:ph type="dt" sz="half" idx="10"/>
          </p:nvPr>
        </p:nvSpPr>
        <p:spPr/>
        <p:txBody>
          <a:bodyPr/>
          <a:lstStyle/>
          <a:p>
            <a:fld id="{B9C66897-BA12-400A-96EC-1BDD27DF9170}" type="datetimeFigureOut">
              <a:rPr lang="en-US" smtClean="0"/>
              <a:t>11/5/2025</a:t>
            </a:fld>
            <a:endParaRPr lang="en-US"/>
          </a:p>
        </p:txBody>
      </p:sp>
      <p:sp>
        <p:nvSpPr>
          <p:cNvPr id="5" name="Footer Placeholder 4">
            <a:extLst>
              <a:ext uri="{FF2B5EF4-FFF2-40B4-BE49-F238E27FC236}">
                <a16:creationId xmlns:a16="http://schemas.microsoft.com/office/drawing/2014/main" id="{E6F1E3C0-3C1B-9E84-754D-6EB7980DE0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ACC7CD-E579-DB80-B428-4A04207DBDD8}"/>
              </a:ext>
            </a:extLst>
          </p:cNvPr>
          <p:cNvSpPr>
            <a:spLocks noGrp="1"/>
          </p:cNvSpPr>
          <p:nvPr>
            <p:ph type="sldNum" sz="quarter" idx="12"/>
          </p:nvPr>
        </p:nvSpPr>
        <p:spPr/>
        <p:txBody>
          <a:bodyPr/>
          <a:lstStyle/>
          <a:p>
            <a:fld id="{CCCF5A13-F5B7-4C12-B9F2-3B87F7B1BFE4}" type="slidenum">
              <a:rPr lang="en-US" smtClean="0"/>
              <a:t>‹#›</a:t>
            </a:fld>
            <a:endParaRPr lang="en-US"/>
          </a:p>
        </p:txBody>
      </p:sp>
    </p:spTree>
    <p:extLst>
      <p:ext uri="{BB962C8B-B14F-4D97-AF65-F5344CB8AC3E}">
        <p14:creationId xmlns:p14="http://schemas.microsoft.com/office/powerpoint/2010/main" val="3085307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DFFED0-2532-AC58-85B6-2FB6937D138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E3A98D5-30F2-257C-F7B3-CD35902B11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E9E70F-242A-12C0-5DF5-2C74D2A0EF2C}"/>
              </a:ext>
            </a:extLst>
          </p:cNvPr>
          <p:cNvSpPr>
            <a:spLocks noGrp="1"/>
          </p:cNvSpPr>
          <p:nvPr>
            <p:ph type="dt" sz="half" idx="10"/>
          </p:nvPr>
        </p:nvSpPr>
        <p:spPr/>
        <p:txBody>
          <a:bodyPr/>
          <a:lstStyle/>
          <a:p>
            <a:fld id="{B9C66897-BA12-400A-96EC-1BDD27DF9170}" type="datetimeFigureOut">
              <a:rPr lang="en-US" smtClean="0"/>
              <a:t>11/5/2025</a:t>
            </a:fld>
            <a:endParaRPr lang="en-US"/>
          </a:p>
        </p:txBody>
      </p:sp>
      <p:sp>
        <p:nvSpPr>
          <p:cNvPr id="5" name="Footer Placeholder 4">
            <a:extLst>
              <a:ext uri="{FF2B5EF4-FFF2-40B4-BE49-F238E27FC236}">
                <a16:creationId xmlns:a16="http://schemas.microsoft.com/office/drawing/2014/main" id="{B4CE5A1C-AB24-DF2F-1E8C-77FDF08D80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911B5B-7915-7724-2B33-BB3C39CF2EDA}"/>
              </a:ext>
            </a:extLst>
          </p:cNvPr>
          <p:cNvSpPr>
            <a:spLocks noGrp="1"/>
          </p:cNvSpPr>
          <p:nvPr>
            <p:ph type="sldNum" sz="quarter" idx="12"/>
          </p:nvPr>
        </p:nvSpPr>
        <p:spPr/>
        <p:txBody>
          <a:bodyPr/>
          <a:lstStyle/>
          <a:p>
            <a:fld id="{CCCF5A13-F5B7-4C12-B9F2-3B87F7B1BFE4}" type="slidenum">
              <a:rPr lang="en-US" smtClean="0"/>
              <a:t>‹#›</a:t>
            </a:fld>
            <a:endParaRPr lang="en-US"/>
          </a:p>
        </p:txBody>
      </p:sp>
    </p:spTree>
    <p:extLst>
      <p:ext uri="{BB962C8B-B14F-4D97-AF65-F5344CB8AC3E}">
        <p14:creationId xmlns:p14="http://schemas.microsoft.com/office/powerpoint/2010/main" val="36499346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267CFB5-F75F-2370-9979-0F7AE2D7D7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4AAC72C-5B21-EC9C-E8CA-FC0D04D3A3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00097D-8918-636A-7801-B2BFC7E4F6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9C66897-BA12-400A-96EC-1BDD27DF9170}" type="datetimeFigureOut">
              <a:rPr lang="en-US" smtClean="0"/>
              <a:t>11/5/2025</a:t>
            </a:fld>
            <a:endParaRPr lang="en-US"/>
          </a:p>
        </p:txBody>
      </p:sp>
      <p:sp>
        <p:nvSpPr>
          <p:cNvPr id="5" name="Footer Placeholder 4">
            <a:extLst>
              <a:ext uri="{FF2B5EF4-FFF2-40B4-BE49-F238E27FC236}">
                <a16:creationId xmlns:a16="http://schemas.microsoft.com/office/drawing/2014/main" id="{2A2D2BD2-C358-A4A5-3EAE-B661FB360F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886AD62-8695-48C2-2B98-DF0C9ADE30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CCF5A13-F5B7-4C12-B9F2-3B87F7B1BFE4}" type="slidenum">
              <a:rPr lang="en-US" smtClean="0"/>
              <a:t>‹#›</a:t>
            </a:fld>
            <a:endParaRPr lang="en-US"/>
          </a:p>
        </p:txBody>
      </p:sp>
    </p:spTree>
    <p:extLst>
      <p:ext uri="{BB962C8B-B14F-4D97-AF65-F5344CB8AC3E}">
        <p14:creationId xmlns:p14="http://schemas.microsoft.com/office/powerpoint/2010/main" val="29540060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12.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op view of the earth from outer space">
            <a:extLst>
              <a:ext uri="{FF2B5EF4-FFF2-40B4-BE49-F238E27FC236}">
                <a16:creationId xmlns:a16="http://schemas.microsoft.com/office/drawing/2014/main" id="{69BC19F6-54B1-E501-4D90-D85115F6D54A}"/>
              </a:ext>
            </a:extLst>
          </p:cNvPr>
          <p:cNvPicPr>
            <a:picLocks noChangeAspect="1"/>
          </p:cNvPicPr>
          <p:nvPr/>
        </p:nvPicPr>
        <p:blipFill>
          <a:blip r:embed="rId2">
            <a:alphaModFix amt="50000"/>
          </a:blip>
          <a:srcRect/>
          <a:stretch/>
        </p:blipFill>
        <p:spPr>
          <a:xfrm>
            <a:off x="20" y="1"/>
            <a:ext cx="12191980" cy="6857999"/>
          </a:xfrm>
          <a:prstGeom prst="rect">
            <a:avLst/>
          </a:prstGeom>
        </p:spPr>
      </p:pic>
      <p:sp>
        <p:nvSpPr>
          <p:cNvPr id="2" name="Title 1">
            <a:extLst>
              <a:ext uri="{FF2B5EF4-FFF2-40B4-BE49-F238E27FC236}">
                <a16:creationId xmlns:a16="http://schemas.microsoft.com/office/drawing/2014/main" id="{14BC7D7F-7BF1-B5AE-9848-B9965EED9D5B}"/>
              </a:ext>
            </a:extLst>
          </p:cNvPr>
          <p:cNvSpPr>
            <a:spLocks noGrp="1"/>
          </p:cNvSpPr>
          <p:nvPr>
            <p:ph type="ctrTitle"/>
          </p:nvPr>
        </p:nvSpPr>
        <p:spPr>
          <a:xfrm>
            <a:off x="1524000" y="1122362"/>
            <a:ext cx="9144000" cy="2900518"/>
          </a:xfrm>
        </p:spPr>
        <p:txBody>
          <a:bodyPr>
            <a:normAutofit/>
          </a:bodyPr>
          <a:lstStyle/>
          <a:p>
            <a:r>
              <a:rPr lang="en-US">
                <a:solidFill>
                  <a:srgbClr val="FFFFFF"/>
                </a:solidFill>
              </a:rPr>
              <a:t>NASA Pathways Internships</a:t>
            </a:r>
          </a:p>
        </p:txBody>
      </p:sp>
      <p:sp>
        <p:nvSpPr>
          <p:cNvPr id="3" name="Subtitle 2">
            <a:extLst>
              <a:ext uri="{FF2B5EF4-FFF2-40B4-BE49-F238E27FC236}">
                <a16:creationId xmlns:a16="http://schemas.microsoft.com/office/drawing/2014/main" id="{83B2BC58-E085-3D8C-322F-A0E42DFD894D}"/>
              </a:ext>
            </a:extLst>
          </p:cNvPr>
          <p:cNvSpPr>
            <a:spLocks noGrp="1"/>
          </p:cNvSpPr>
          <p:nvPr>
            <p:ph type="subTitle" idx="1"/>
          </p:nvPr>
        </p:nvSpPr>
        <p:spPr>
          <a:xfrm>
            <a:off x="1524000" y="4159404"/>
            <a:ext cx="9144000" cy="1098395"/>
          </a:xfrm>
        </p:spPr>
        <p:txBody>
          <a:bodyPr>
            <a:normAutofit/>
          </a:bodyPr>
          <a:lstStyle/>
          <a:p>
            <a:r>
              <a:rPr lang="en-US" dirty="0">
                <a:solidFill>
                  <a:srgbClr val="FFFFFF"/>
                </a:solidFill>
              </a:rPr>
              <a:t>Illinois Space Grant Consortium</a:t>
            </a:r>
          </a:p>
        </p:txBody>
      </p:sp>
    </p:spTree>
    <p:extLst>
      <p:ext uri="{BB962C8B-B14F-4D97-AF65-F5344CB8AC3E}">
        <p14:creationId xmlns:p14="http://schemas.microsoft.com/office/powerpoint/2010/main" val="416857823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7406867-D823-98A0-E32F-2308C3361208}"/>
              </a:ext>
            </a:extLst>
          </p:cNvPr>
          <p:cNvSpPr/>
          <p:nvPr/>
        </p:nvSpPr>
        <p:spPr>
          <a:xfrm>
            <a:off x="0" y="-1"/>
            <a:ext cx="12192000" cy="1526459"/>
          </a:xfrm>
          <a:prstGeom prst="rect">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9245CD-1946-4F9A-7BF0-A43F11AF9ECA}"/>
              </a:ext>
            </a:extLst>
          </p:cNvPr>
          <p:cNvSpPr>
            <a:spLocks noGrp="1"/>
          </p:cNvSpPr>
          <p:nvPr>
            <p:ph type="title"/>
          </p:nvPr>
        </p:nvSpPr>
        <p:spPr>
          <a:xfrm>
            <a:off x="838200" y="100446"/>
            <a:ext cx="10515600" cy="1325563"/>
          </a:xfrm>
          <a:noFill/>
        </p:spPr>
        <p:txBody>
          <a:bodyPr/>
          <a:lstStyle/>
          <a:p>
            <a:r>
              <a:rPr lang="en-US" dirty="0">
                <a:solidFill>
                  <a:schemeClr val="bg1"/>
                </a:solidFill>
              </a:rPr>
              <a:t>Agenda</a:t>
            </a:r>
          </a:p>
        </p:txBody>
      </p:sp>
      <p:sp>
        <p:nvSpPr>
          <p:cNvPr id="3" name="Content Placeholder 2">
            <a:extLst>
              <a:ext uri="{FF2B5EF4-FFF2-40B4-BE49-F238E27FC236}">
                <a16:creationId xmlns:a16="http://schemas.microsoft.com/office/drawing/2014/main" id="{5AEF1EE0-12CE-6F11-5124-CF38822B4C9F}"/>
              </a:ext>
            </a:extLst>
          </p:cNvPr>
          <p:cNvSpPr>
            <a:spLocks noGrp="1"/>
          </p:cNvSpPr>
          <p:nvPr>
            <p:ph idx="1"/>
          </p:nvPr>
        </p:nvSpPr>
        <p:spPr/>
        <p:txBody>
          <a:bodyPr/>
          <a:lstStyle/>
          <a:p>
            <a:r>
              <a:rPr lang="en-US" dirty="0"/>
              <a:t>OSTEM Vs Pathways</a:t>
            </a:r>
          </a:p>
          <a:p>
            <a:r>
              <a:rPr lang="en-US" dirty="0"/>
              <a:t>Application Process</a:t>
            </a:r>
          </a:p>
          <a:p>
            <a:r>
              <a:rPr lang="en-US" dirty="0"/>
              <a:t>What does NASA look for?</a:t>
            </a:r>
          </a:p>
          <a:p>
            <a:r>
              <a:rPr lang="en-US" dirty="0"/>
              <a:t>My Experience</a:t>
            </a:r>
          </a:p>
        </p:txBody>
      </p:sp>
      <p:pic>
        <p:nvPicPr>
          <p:cNvPr id="6" name="Picture 5" descr="A plane flying over a building&#10;&#10;AI-generated content may be incorrect.">
            <a:extLst>
              <a:ext uri="{FF2B5EF4-FFF2-40B4-BE49-F238E27FC236}">
                <a16:creationId xmlns:a16="http://schemas.microsoft.com/office/drawing/2014/main" id="{7BBA2E61-8A24-0FE2-BAE7-CF43F0917303}"/>
              </a:ext>
            </a:extLst>
          </p:cNvPr>
          <p:cNvPicPr>
            <a:picLocks noChangeAspect="1"/>
          </p:cNvPicPr>
          <p:nvPr/>
        </p:nvPicPr>
        <p:blipFill>
          <a:blip r:embed="rId2">
            <a:extLst>
              <a:ext uri="{28A0092B-C50C-407E-A947-70E740481C1C}">
                <a14:useLocalDpi xmlns:a14="http://schemas.microsoft.com/office/drawing/2010/main" val="0"/>
              </a:ext>
            </a:extLst>
          </a:blip>
          <a:srcRect t="14703" r="36158"/>
          <a:stretch/>
        </p:blipFill>
        <p:spPr>
          <a:xfrm>
            <a:off x="6985001" y="1910021"/>
            <a:ext cx="4587240" cy="4614604"/>
          </a:xfrm>
          <a:prstGeom prst="rect">
            <a:avLst/>
          </a:prstGeom>
        </p:spPr>
      </p:pic>
    </p:spTree>
    <p:extLst>
      <p:ext uri="{BB962C8B-B14F-4D97-AF65-F5344CB8AC3E}">
        <p14:creationId xmlns:p14="http://schemas.microsoft.com/office/powerpoint/2010/main" val="2212204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CA9A3D2-D8AC-B028-9DEA-6519D7E8356C}"/>
              </a:ext>
            </a:extLst>
          </p:cNvPr>
          <p:cNvSpPr/>
          <p:nvPr/>
        </p:nvSpPr>
        <p:spPr>
          <a:xfrm>
            <a:off x="0" y="-1"/>
            <a:ext cx="12192000" cy="1526459"/>
          </a:xfrm>
          <a:prstGeom prst="rect">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D99A3FD-360A-37F4-B00D-86DC40BD2F31}"/>
              </a:ext>
            </a:extLst>
          </p:cNvPr>
          <p:cNvSpPr/>
          <p:nvPr/>
        </p:nvSpPr>
        <p:spPr>
          <a:xfrm>
            <a:off x="6302478" y="1755059"/>
            <a:ext cx="4734232" cy="4737817"/>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B1A41CEE-0191-8034-CA70-3D711941D82E}"/>
              </a:ext>
            </a:extLst>
          </p:cNvPr>
          <p:cNvSpPr/>
          <p:nvPr/>
        </p:nvSpPr>
        <p:spPr>
          <a:xfrm>
            <a:off x="988142" y="1755058"/>
            <a:ext cx="4734232" cy="4737817"/>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DB26D5-046B-4197-E41C-4C5E8837423F}"/>
              </a:ext>
            </a:extLst>
          </p:cNvPr>
          <p:cNvSpPr>
            <a:spLocks noGrp="1"/>
          </p:cNvSpPr>
          <p:nvPr>
            <p:ph type="title"/>
          </p:nvPr>
        </p:nvSpPr>
        <p:spPr>
          <a:xfrm>
            <a:off x="838200" y="100446"/>
            <a:ext cx="10515600" cy="1325563"/>
          </a:xfrm>
        </p:spPr>
        <p:txBody>
          <a:bodyPr/>
          <a:lstStyle/>
          <a:p>
            <a:r>
              <a:rPr lang="en-US" dirty="0">
                <a:solidFill>
                  <a:schemeClr val="bg1"/>
                </a:solidFill>
              </a:rPr>
              <a:t>OSTEM Vs. Pathways</a:t>
            </a:r>
          </a:p>
        </p:txBody>
      </p:sp>
      <p:sp>
        <p:nvSpPr>
          <p:cNvPr id="3" name="Content Placeholder 2">
            <a:extLst>
              <a:ext uri="{FF2B5EF4-FFF2-40B4-BE49-F238E27FC236}">
                <a16:creationId xmlns:a16="http://schemas.microsoft.com/office/drawing/2014/main" id="{D9F9700B-CDAE-1551-A87D-184528CFCC5C}"/>
              </a:ext>
            </a:extLst>
          </p:cNvPr>
          <p:cNvSpPr>
            <a:spLocks noGrp="1"/>
          </p:cNvSpPr>
          <p:nvPr>
            <p:ph idx="1"/>
          </p:nvPr>
        </p:nvSpPr>
        <p:spPr>
          <a:xfrm>
            <a:off x="1182338" y="2710086"/>
            <a:ext cx="4345838" cy="4351338"/>
          </a:xfrm>
        </p:spPr>
        <p:txBody>
          <a:bodyPr>
            <a:normAutofit/>
          </a:bodyPr>
          <a:lstStyle/>
          <a:p>
            <a:pPr>
              <a:buFont typeface="Wingdings" panose="05000000000000000000" pitchFamily="2" charset="2"/>
              <a:buChar char="ü"/>
            </a:pPr>
            <a:r>
              <a:rPr lang="en-US" sz="3200" dirty="0"/>
              <a:t>One-time traditional internship experience.</a:t>
            </a:r>
          </a:p>
          <a:p>
            <a:pPr>
              <a:buFont typeface="Wingdings" panose="05000000000000000000" pitchFamily="2" charset="2"/>
              <a:buChar char="ü"/>
            </a:pPr>
            <a:r>
              <a:rPr lang="en-US" sz="3200" dirty="0"/>
              <a:t>Project Specific</a:t>
            </a:r>
          </a:p>
          <a:p>
            <a:pPr>
              <a:buFont typeface="Wingdings" panose="05000000000000000000" pitchFamily="2" charset="2"/>
              <a:buChar char="ü"/>
            </a:pPr>
            <a:r>
              <a:rPr lang="en-US" sz="3200" dirty="0"/>
              <a:t>Not Civil Servant</a:t>
            </a:r>
          </a:p>
          <a:p>
            <a:pPr>
              <a:buFont typeface="Wingdings" panose="05000000000000000000" pitchFamily="2" charset="2"/>
              <a:buChar char="ü"/>
            </a:pPr>
            <a:r>
              <a:rPr lang="en-US" sz="3200" dirty="0"/>
              <a:t>Focused on STEM majors</a:t>
            </a:r>
          </a:p>
        </p:txBody>
      </p:sp>
      <p:sp>
        <p:nvSpPr>
          <p:cNvPr id="4" name="Content Placeholder 2">
            <a:extLst>
              <a:ext uri="{FF2B5EF4-FFF2-40B4-BE49-F238E27FC236}">
                <a16:creationId xmlns:a16="http://schemas.microsoft.com/office/drawing/2014/main" id="{6C4FA304-F936-AED6-259D-BBE7570ACA06}"/>
              </a:ext>
            </a:extLst>
          </p:cNvPr>
          <p:cNvSpPr txBox="1">
            <a:spLocks/>
          </p:cNvSpPr>
          <p:nvPr/>
        </p:nvSpPr>
        <p:spPr>
          <a:xfrm>
            <a:off x="6532308" y="2710086"/>
            <a:ext cx="4274572"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ü"/>
            </a:pPr>
            <a:r>
              <a:rPr lang="en-US" sz="3200" dirty="0"/>
              <a:t>Full time job pipeline (minimum: 480 hours)</a:t>
            </a:r>
          </a:p>
          <a:p>
            <a:pPr>
              <a:buFont typeface="Wingdings" panose="05000000000000000000" pitchFamily="2" charset="2"/>
              <a:buChar char="ü"/>
            </a:pPr>
            <a:r>
              <a:rPr lang="en-US" sz="3200" dirty="0"/>
              <a:t>Varied Experiences and Branches</a:t>
            </a:r>
          </a:p>
          <a:p>
            <a:pPr>
              <a:buFont typeface="Wingdings" panose="05000000000000000000" pitchFamily="2" charset="2"/>
              <a:buChar char="ü"/>
            </a:pPr>
            <a:r>
              <a:rPr lang="en-US" sz="3200" dirty="0"/>
              <a:t>Civil Servant </a:t>
            </a:r>
          </a:p>
          <a:p>
            <a:pPr>
              <a:buFont typeface="Wingdings" panose="05000000000000000000" pitchFamily="2" charset="2"/>
              <a:buChar char="ü"/>
            </a:pPr>
            <a:r>
              <a:rPr lang="en-US" sz="3200" dirty="0"/>
              <a:t>Open to a variety of majors</a:t>
            </a:r>
          </a:p>
          <a:p>
            <a:endParaRPr lang="en-US" dirty="0"/>
          </a:p>
        </p:txBody>
      </p:sp>
      <p:sp>
        <p:nvSpPr>
          <p:cNvPr id="6" name="Rectangle: Top Corners Snipped 5">
            <a:extLst>
              <a:ext uri="{FF2B5EF4-FFF2-40B4-BE49-F238E27FC236}">
                <a16:creationId xmlns:a16="http://schemas.microsoft.com/office/drawing/2014/main" id="{4DECC50B-09FE-3D6F-6F83-0EC3725D450E}"/>
              </a:ext>
            </a:extLst>
          </p:cNvPr>
          <p:cNvSpPr/>
          <p:nvPr/>
        </p:nvSpPr>
        <p:spPr>
          <a:xfrm rot="10800000">
            <a:off x="988142" y="1755058"/>
            <a:ext cx="4734232" cy="796413"/>
          </a:xfrm>
          <a:prstGeom prst="snip2SameRect">
            <a:avLst>
              <a:gd name="adj1" fmla="val 50000"/>
              <a:gd name="adj2" fmla="val 0"/>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Top Corners Snipped 7">
            <a:extLst>
              <a:ext uri="{FF2B5EF4-FFF2-40B4-BE49-F238E27FC236}">
                <a16:creationId xmlns:a16="http://schemas.microsoft.com/office/drawing/2014/main" id="{782B1CA6-A58E-7059-F160-8CE877E2348C}"/>
              </a:ext>
            </a:extLst>
          </p:cNvPr>
          <p:cNvSpPr/>
          <p:nvPr/>
        </p:nvSpPr>
        <p:spPr>
          <a:xfrm rot="10800000">
            <a:off x="6302478" y="1755059"/>
            <a:ext cx="4734232" cy="796413"/>
          </a:xfrm>
          <a:prstGeom prst="snip2SameRect">
            <a:avLst>
              <a:gd name="adj1" fmla="val 50000"/>
              <a:gd name="adj2" fmla="val 0"/>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99166986-8172-5E6D-601F-D6450443D7F1}"/>
              </a:ext>
            </a:extLst>
          </p:cNvPr>
          <p:cNvSpPr txBox="1"/>
          <p:nvPr/>
        </p:nvSpPr>
        <p:spPr>
          <a:xfrm>
            <a:off x="2272557" y="1720475"/>
            <a:ext cx="2165401" cy="830997"/>
          </a:xfrm>
          <a:prstGeom prst="rect">
            <a:avLst/>
          </a:prstGeom>
          <a:noFill/>
        </p:spPr>
        <p:txBody>
          <a:bodyPr wrap="none" rtlCol="0">
            <a:spAutoFit/>
          </a:bodyPr>
          <a:lstStyle/>
          <a:p>
            <a:r>
              <a:rPr lang="en-US" sz="4800" b="1" dirty="0">
                <a:solidFill>
                  <a:schemeClr val="bg1"/>
                </a:solidFill>
              </a:rPr>
              <a:t>OSTEM</a:t>
            </a:r>
          </a:p>
        </p:txBody>
      </p:sp>
      <p:sp>
        <p:nvSpPr>
          <p:cNvPr id="10" name="TextBox 9">
            <a:extLst>
              <a:ext uri="{FF2B5EF4-FFF2-40B4-BE49-F238E27FC236}">
                <a16:creationId xmlns:a16="http://schemas.microsoft.com/office/drawing/2014/main" id="{88325A5A-590A-7315-8F0E-E3B1D7E67BC4}"/>
              </a:ext>
            </a:extLst>
          </p:cNvPr>
          <p:cNvSpPr txBox="1"/>
          <p:nvPr/>
        </p:nvSpPr>
        <p:spPr>
          <a:xfrm>
            <a:off x="7039340" y="1737766"/>
            <a:ext cx="3260508" cy="830997"/>
          </a:xfrm>
          <a:prstGeom prst="rect">
            <a:avLst/>
          </a:prstGeom>
          <a:noFill/>
        </p:spPr>
        <p:txBody>
          <a:bodyPr wrap="none" rtlCol="0">
            <a:spAutoFit/>
          </a:bodyPr>
          <a:lstStyle/>
          <a:p>
            <a:r>
              <a:rPr lang="en-US" sz="4800" b="1" dirty="0">
                <a:solidFill>
                  <a:schemeClr val="bg1"/>
                </a:solidFill>
              </a:rPr>
              <a:t>PATHWAYS</a:t>
            </a:r>
          </a:p>
        </p:txBody>
      </p:sp>
    </p:spTree>
    <p:extLst>
      <p:ext uri="{BB962C8B-B14F-4D97-AF65-F5344CB8AC3E}">
        <p14:creationId xmlns:p14="http://schemas.microsoft.com/office/powerpoint/2010/main" val="3242222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721E4BD-373F-2475-3DDE-A01AB1D34A6E}"/>
              </a:ext>
            </a:extLst>
          </p:cNvPr>
          <p:cNvSpPr/>
          <p:nvPr/>
        </p:nvSpPr>
        <p:spPr>
          <a:xfrm>
            <a:off x="0" y="-1"/>
            <a:ext cx="12192000" cy="1526459"/>
          </a:xfrm>
          <a:prstGeom prst="rect">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B65158-FB91-695D-1D01-98A6B59683C9}"/>
              </a:ext>
            </a:extLst>
          </p:cNvPr>
          <p:cNvSpPr>
            <a:spLocks noGrp="1"/>
          </p:cNvSpPr>
          <p:nvPr>
            <p:ph type="title"/>
          </p:nvPr>
        </p:nvSpPr>
        <p:spPr>
          <a:xfrm>
            <a:off x="838200" y="100446"/>
            <a:ext cx="10515600" cy="1325563"/>
          </a:xfrm>
        </p:spPr>
        <p:txBody>
          <a:bodyPr/>
          <a:lstStyle/>
          <a:p>
            <a:r>
              <a:rPr lang="en-US" dirty="0">
                <a:solidFill>
                  <a:schemeClr val="bg1"/>
                </a:solidFill>
              </a:rPr>
              <a:t>Application Process</a:t>
            </a:r>
          </a:p>
        </p:txBody>
      </p:sp>
      <p:graphicFrame>
        <p:nvGraphicFramePr>
          <p:cNvPr id="4" name="Diagram 3">
            <a:extLst>
              <a:ext uri="{FF2B5EF4-FFF2-40B4-BE49-F238E27FC236}">
                <a16:creationId xmlns:a16="http://schemas.microsoft.com/office/drawing/2014/main" id="{CB776904-2B8A-8FF8-5850-77CD1780E1D2}"/>
              </a:ext>
            </a:extLst>
          </p:cNvPr>
          <p:cNvGraphicFramePr/>
          <p:nvPr>
            <p:extLst>
              <p:ext uri="{D42A27DB-BD31-4B8C-83A1-F6EECF244321}">
                <p14:modId xmlns:p14="http://schemas.microsoft.com/office/powerpoint/2010/main" val="319387757"/>
              </p:ext>
            </p:extLst>
          </p:nvPr>
        </p:nvGraphicFramePr>
        <p:xfrm>
          <a:off x="677938" y="1761066"/>
          <a:ext cx="10759319" cy="42048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432961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4B851AD-03C5-42A7-38F6-375B48AC38B8}"/>
              </a:ext>
            </a:extLst>
          </p:cNvPr>
          <p:cNvSpPr/>
          <p:nvPr/>
        </p:nvSpPr>
        <p:spPr>
          <a:xfrm>
            <a:off x="0" y="-1"/>
            <a:ext cx="12192000" cy="1526459"/>
          </a:xfrm>
          <a:prstGeom prst="rect">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0413EC-1691-B0F1-7AAA-4B8EFA505049}"/>
              </a:ext>
            </a:extLst>
          </p:cNvPr>
          <p:cNvSpPr>
            <a:spLocks noGrp="1"/>
          </p:cNvSpPr>
          <p:nvPr>
            <p:ph type="title"/>
          </p:nvPr>
        </p:nvSpPr>
        <p:spPr>
          <a:xfrm>
            <a:off x="838200" y="100446"/>
            <a:ext cx="10515600" cy="1325563"/>
          </a:xfrm>
        </p:spPr>
        <p:txBody>
          <a:bodyPr/>
          <a:lstStyle/>
          <a:p>
            <a:r>
              <a:rPr lang="en-US" dirty="0">
                <a:solidFill>
                  <a:schemeClr val="bg1"/>
                </a:solidFill>
              </a:rPr>
              <a:t>USA Jobs Profile</a:t>
            </a:r>
          </a:p>
        </p:txBody>
      </p:sp>
      <p:sp>
        <p:nvSpPr>
          <p:cNvPr id="3" name="Content Placeholder 2">
            <a:extLst>
              <a:ext uri="{FF2B5EF4-FFF2-40B4-BE49-F238E27FC236}">
                <a16:creationId xmlns:a16="http://schemas.microsoft.com/office/drawing/2014/main" id="{77121854-045E-1197-CEC9-5C15CD7A4B83}"/>
              </a:ext>
            </a:extLst>
          </p:cNvPr>
          <p:cNvSpPr>
            <a:spLocks noGrp="1"/>
          </p:cNvSpPr>
          <p:nvPr>
            <p:ph idx="1"/>
          </p:nvPr>
        </p:nvSpPr>
        <p:spPr/>
        <p:txBody>
          <a:bodyPr>
            <a:normAutofit/>
          </a:bodyPr>
          <a:lstStyle/>
          <a:p>
            <a:r>
              <a:rPr lang="en-US" dirty="0"/>
              <a:t>Profile</a:t>
            </a:r>
          </a:p>
          <a:p>
            <a:pPr lvl="1"/>
            <a:r>
              <a:rPr lang="en-US" dirty="0"/>
              <a:t>Personal Information</a:t>
            </a:r>
          </a:p>
          <a:p>
            <a:pPr lvl="1"/>
            <a:r>
              <a:rPr lang="en-US" dirty="0"/>
              <a:t>Work Experience</a:t>
            </a:r>
          </a:p>
          <a:p>
            <a:pPr lvl="1"/>
            <a:r>
              <a:rPr lang="en-US" dirty="0"/>
              <a:t>Education</a:t>
            </a:r>
          </a:p>
          <a:p>
            <a:pPr lvl="1"/>
            <a:r>
              <a:rPr lang="en-US" dirty="0" err="1"/>
              <a:t>Etc</a:t>
            </a:r>
            <a:r>
              <a:rPr lang="en-US" dirty="0"/>
              <a:t>…</a:t>
            </a:r>
          </a:p>
          <a:p>
            <a:r>
              <a:rPr lang="en-US" dirty="0"/>
              <a:t>Application Periods:</a:t>
            </a:r>
          </a:p>
          <a:p>
            <a:pPr lvl="1"/>
            <a:r>
              <a:rPr lang="en-US" dirty="0"/>
              <a:t>One week</a:t>
            </a:r>
          </a:p>
          <a:p>
            <a:pPr lvl="1"/>
            <a:r>
              <a:rPr lang="en-US" dirty="0"/>
              <a:t>February-March </a:t>
            </a:r>
            <a:r>
              <a:rPr lang="en-US" dirty="0">
                <a:sym typeface="Wingdings" panose="05000000000000000000" pitchFamily="2" charset="2"/>
              </a:rPr>
              <a:t> </a:t>
            </a:r>
            <a:r>
              <a:rPr lang="en-US" dirty="0"/>
              <a:t>Fall</a:t>
            </a:r>
          </a:p>
          <a:p>
            <a:pPr lvl="1"/>
            <a:r>
              <a:rPr lang="en-US" dirty="0"/>
              <a:t>August-September </a:t>
            </a:r>
            <a:r>
              <a:rPr lang="en-US" dirty="0">
                <a:sym typeface="Wingdings" panose="05000000000000000000" pitchFamily="2" charset="2"/>
              </a:rPr>
              <a:t> </a:t>
            </a:r>
            <a:r>
              <a:rPr lang="en-US" dirty="0"/>
              <a:t>Spring</a:t>
            </a:r>
          </a:p>
          <a:p>
            <a:pPr lvl="1"/>
            <a:r>
              <a:rPr lang="en-US" dirty="0"/>
              <a:t>Spring 2026: Sept 22nd-26th</a:t>
            </a:r>
          </a:p>
        </p:txBody>
      </p:sp>
      <p:pic>
        <p:nvPicPr>
          <p:cNvPr id="7" name="Picture 6">
            <a:extLst>
              <a:ext uri="{FF2B5EF4-FFF2-40B4-BE49-F238E27FC236}">
                <a16:creationId xmlns:a16="http://schemas.microsoft.com/office/drawing/2014/main" id="{0F03F545-BDFC-314C-A219-6C58C9ACC5F2}"/>
              </a:ext>
            </a:extLst>
          </p:cNvPr>
          <p:cNvPicPr>
            <a:picLocks noChangeAspect="1"/>
          </p:cNvPicPr>
          <p:nvPr/>
        </p:nvPicPr>
        <p:blipFill>
          <a:blip r:embed="rId3"/>
          <a:stretch>
            <a:fillRect/>
          </a:stretch>
        </p:blipFill>
        <p:spPr>
          <a:xfrm>
            <a:off x="5793550" y="1863878"/>
            <a:ext cx="6212399" cy="4735283"/>
          </a:xfrm>
          <a:prstGeom prst="rect">
            <a:avLst/>
          </a:prstGeom>
        </p:spPr>
      </p:pic>
    </p:spTree>
    <p:extLst>
      <p:ext uri="{BB962C8B-B14F-4D97-AF65-F5344CB8AC3E}">
        <p14:creationId xmlns:p14="http://schemas.microsoft.com/office/powerpoint/2010/main" val="2549244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7D27CDF-A92D-CE4D-6233-BBE996D0D846}"/>
              </a:ext>
            </a:extLst>
          </p:cNvPr>
          <p:cNvSpPr/>
          <p:nvPr/>
        </p:nvSpPr>
        <p:spPr>
          <a:xfrm>
            <a:off x="0" y="-1"/>
            <a:ext cx="12192000" cy="1526459"/>
          </a:xfrm>
          <a:prstGeom prst="rect">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B9DFDA-3C68-5474-39E3-4D8A90F7B75F}"/>
              </a:ext>
            </a:extLst>
          </p:cNvPr>
          <p:cNvSpPr>
            <a:spLocks noGrp="1"/>
          </p:cNvSpPr>
          <p:nvPr>
            <p:ph type="title"/>
          </p:nvPr>
        </p:nvSpPr>
        <p:spPr>
          <a:xfrm>
            <a:off x="838200" y="100446"/>
            <a:ext cx="10515600" cy="1325563"/>
          </a:xfrm>
        </p:spPr>
        <p:txBody>
          <a:bodyPr/>
          <a:lstStyle/>
          <a:p>
            <a:r>
              <a:rPr lang="en-US" dirty="0">
                <a:solidFill>
                  <a:schemeClr val="bg1"/>
                </a:solidFill>
              </a:rPr>
              <a:t>Federal Resume</a:t>
            </a:r>
          </a:p>
        </p:txBody>
      </p:sp>
      <p:sp>
        <p:nvSpPr>
          <p:cNvPr id="3" name="Content Placeholder 2">
            <a:extLst>
              <a:ext uri="{FF2B5EF4-FFF2-40B4-BE49-F238E27FC236}">
                <a16:creationId xmlns:a16="http://schemas.microsoft.com/office/drawing/2014/main" id="{8222CC86-C2BE-5DA4-0B06-4146188830FB}"/>
              </a:ext>
            </a:extLst>
          </p:cNvPr>
          <p:cNvSpPr>
            <a:spLocks noGrp="1"/>
          </p:cNvSpPr>
          <p:nvPr>
            <p:ph idx="1"/>
          </p:nvPr>
        </p:nvSpPr>
        <p:spPr/>
        <p:txBody>
          <a:bodyPr>
            <a:normAutofit fontScale="92500" lnSpcReduction="20000"/>
          </a:bodyPr>
          <a:lstStyle/>
          <a:p>
            <a:r>
              <a:rPr lang="en-US" dirty="0"/>
              <a:t>1-2 Pages</a:t>
            </a:r>
          </a:p>
          <a:p>
            <a:r>
              <a:rPr lang="en-US" dirty="0"/>
              <a:t>Narrative format, full sentence paragraphs.</a:t>
            </a:r>
          </a:p>
          <a:p>
            <a:r>
              <a:rPr lang="en-US" dirty="0"/>
              <a:t>A lot more details than a traditional resume</a:t>
            </a:r>
          </a:p>
          <a:p>
            <a:r>
              <a:rPr lang="en-US" dirty="0"/>
              <a:t>CAR Method</a:t>
            </a:r>
          </a:p>
          <a:p>
            <a:pPr lvl="1"/>
            <a:r>
              <a:rPr lang="en-US" dirty="0"/>
              <a:t>Challenge</a:t>
            </a:r>
          </a:p>
          <a:p>
            <a:pPr lvl="1"/>
            <a:r>
              <a:rPr lang="en-US" dirty="0"/>
              <a:t>Action </a:t>
            </a:r>
          </a:p>
          <a:p>
            <a:pPr lvl="1"/>
            <a:r>
              <a:rPr lang="en-US" dirty="0"/>
              <a:t>Result</a:t>
            </a:r>
          </a:p>
          <a:p>
            <a:r>
              <a:rPr lang="en-US" dirty="0"/>
              <a:t>USA JOBS Resume builder or make your own</a:t>
            </a:r>
          </a:p>
          <a:p>
            <a:endParaRPr lang="en-US" dirty="0"/>
          </a:p>
          <a:p>
            <a:pPr marL="0" indent="0">
              <a:buNone/>
            </a:pPr>
            <a:r>
              <a:rPr lang="en-US" dirty="0"/>
              <a:t>Tip: NASA cares less about how prestigious a student’s experiences are and more about how they contributed and demonstrated skills that align with NASA’s needs.</a:t>
            </a:r>
          </a:p>
        </p:txBody>
      </p:sp>
    </p:spTree>
    <p:extLst>
      <p:ext uri="{BB962C8B-B14F-4D97-AF65-F5344CB8AC3E}">
        <p14:creationId xmlns:p14="http://schemas.microsoft.com/office/powerpoint/2010/main" val="2536780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descr="A map of the united states of america&#10;&#10;Description automatically generated">
            <a:extLst>
              <a:ext uri="{FF2B5EF4-FFF2-40B4-BE49-F238E27FC236}">
                <a16:creationId xmlns:a16="http://schemas.microsoft.com/office/drawing/2014/main" id="{70342F9F-BB73-3CBB-C36C-B409A85E8EAC}"/>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t="5051" b="3872"/>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107A0889-C0D0-DCA4-7BDE-BBAF48B07B5F}"/>
              </a:ext>
            </a:extLst>
          </p:cNvPr>
          <p:cNvSpPr/>
          <p:nvPr/>
        </p:nvSpPr>
        <p:spPr>
          <a:xfrm>
            <a:off x="0" y="-1"/>
            <a:ext cx="12192000" cy="1526459"/>
          </a:xfrm>
          <a:prstGeom prst="rect">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26F62384-AADB-19BC-1CDA-6E011AAD13C8}"/>
              </a:ext>
            </a:extLst>
          </p:cNvPr>
          <p:cNvSpPr>
            <a:spLocks noGrp="1"/>
          </p:cNvSpPr>
          <p:nvPr>
            <p:ph type="title"/>
          </p:nvPr>
        </p:nvSpPr>
        <p:spPr>
          <a:xfrm>
            <a:off x="838200" y="100446"/>
            <a:ext cx="10515600" cy="1325563"/>
          </a:xfrm>
        </p:spPr>
        <p:txBody>
          <a:bodyPr/>
          <a:lstStyle/>
          <a:p>
            <a:r>
              <a:rPr lang="en-US">
                <a:solidFill>
                  <a:schemeClr val="bg1"/>
                </a:solidFill>
              </a:rPr>
              <a:t>Pick </a:t>
            </a:r>
            <a:r>
              <a:rPr lang="en-US" dirty="0">
                <a:solidFill>
                  <a:schemeClr val="bg1"/>
                </a:solidFill>
              </a:rPr>
              <a:t>NASA Centers</a:t>
            </a:r>
          </a:p>
        </p:txBody>
      </p:sp>
    </p:spTree>
    <p:extLst>
      <p:ext uri="{BB962C8B-B14F-4D97-AF65-F5344CB8AC3E}">
        <p14:creationId xmlns:p14="http://schemas.microsoft.com/office/powerpoint/2010/main" val="2315591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C26DE-C317-2654-4A77-8BFF9BC7857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D0170D6-2CA2-12F1-85AA-64089F995343}"/>
              </a:ext>
            </a:extLst>
          </p:cNvPr>
          <p:cNvSpPr/>
          <p:nvPr/>
        </p:nvSpPr>
        <p:spPr>
          <a:xfrm>
            <a:off x="0" y="-1"/>
            <a:ext cx="12192000" cy="1526459"/>
          </a:xfrm>
          <a:prstGeom prst="rect">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80722F11-23AA-75C8-1BD9-55D8442D5B3E}"/>
              </a:ext>
            </a:extLst>
          </p:cNvPr>
          <p:cNvSpPr>
            <a:spLocks noGrp="1"/>
          </p:cNvSpPr>
          <p:nvPr>
            <p:ph type="title"/>
          </p:nvPr>
        </p:nvSpPr>
        <p:spPr>
          <a:xfrm>
            <a:off x="838200" y="100446"/>
            <a:ext cx="10515600" cy="1325563"/>
          </a:xfrm>
        </p:spPr>
        <p:txBody>
          <a:bodyPr/>
          <a:lstStyle/>
          <a:p>
            <a:r>
              <a:rPr lang="en-US" dirty="0">
                <a:solidFill>
                  <a:schemeClr val="bg1"/>
                </a:solidFill>
              </a:rPr>
              <a:t>How to Pick a Center</a:t>
            </a:r>
          </a:p>
        </p:txBody>
      </p:sp>
      <p:sp>
        <p:nvSpPr>
          <p:cNvPr id="4" name="Content Placeholder 3">
            <a:extLst>
              <a:ext uri="{FF2B5EF4-FFF2-40B4-BE49-F238E27FC236}">
                <a16:creationId xmlns:a16="http://schemas.microsoft.com/office/drawing/2014/main" id="{58F3B6CE-E09B-7800-BE6F-D29DD28ACB7B}"/>
              </a:ext>
            </a:extLst>
          </p:cNvPr>
          <p:cNvSpPr>
            <a:spLocks noGrp="1"/>
          </p:cNvSpPr>
          <p:nvPr>
            <p:ph idx="1"/>
          </p:nvPr>
        </p:nvSpPr>
        <p:spPr>
          <a:xfrm>
            <a:off x="609598" y="5872942"/>
            <a:ext cx="11204815" cy="1200329"/>
          </a:xfrm>
        </p:spPr>
        <p:txBody>
          <a:bodyPr>
            <a:normAutofit/>
          </a:bodyPr>
          <a:lstStyle/>
          <a:p>
            <a:pPr marL="0" indent="0">
              <a:buNone/>
            </a:pPr>
            <a:r>
              <a:rPr lang="en-US" sz="2400" dirty="0"/>
              <a:t>Tip: It is more important that the center students apply to aligns with their interests and experience rather than what they perceive to be a less/more competitive center.</a:t>
            </a:r>
          </a:p>
        </p:txBody>
      </p:sp>
      <p:pic>
        <p:nvPicPr>
          <p:cNvPr id="8" name="Graphic 7" descr="Astronaut male with solid fill">
            <a:extLst>
              <a:ext uri="{FF2B5EF4-FFF2-40B4-BE49-F238E27FC236}">
                <a16:creationId xmlns:a16="http://schemas.microsoft.com/office/drawing/2014/main" id="{42F11936-CDF2-0372-01CF-74AD97176CA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51650" y="1636830"/>
            <a:ext cx="1426535" cy="1426535"/>
          </a:xfrm>
          <a:prstGeom prst="rect">
            <a:avLst/>
          </a:prstGeom>
        </p:spPr>
      </p:pic>
      <p:pic>
        <p:nvPicPr>
          <p:cNvPr id="10" name="Graphic 9" descr="Airplane with solid fill">
            <a:extLst>
              <a:ext uri="{FF2B5EF4-FFF2-40B4-BE49-F238E27FC236}">
                <a16:creationId xmlns:a16="http://schemas.microsoft.com/office/drawing/2014/main" id="{6B36F6AB-AD8B-3915-EB64-3455090EE25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5248582" y="1584559"/>
            <a:ext cx="1627554" cy="1627554"/>
          </a:xfrm>
          <a:prstGeom prst="rect">
            <a:avLst/>
          </a:prstGeom>
        </p:spPr>
      </p:pic>
      <p:pic>
        <p:nvPicPr>
          <p:cNvPr id="16" name="Graphic 15" descr="Court with solid fill">
            <a:extLst>
              <a:ext uri="{FF2B5EF4-FFF2-40B4-BE49-F238E27FC236}">
                <a16:creationId xmlns:a16="http://schemas.microsoft.com/office/drawing/2014/main" id="{421726B6-8800-3CC7-FD8A-A2C3F51B0EF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046534" y="1473939"/>
            <a:ext cx="1627554" cy="1627554"/>
          </a:xfrm>
          <a:prstGeom prst="rect">
            <a:avLst/>
          </a:prstGeom>
        </p:spPr>
      </p:pic>
      <p:pic>
        <p:nvPicPr>
          <p:cNvPr id="17" name="Graphic 16" descr="Marker with solid fill">
            <a:extLst>
              <a:ext uri="{FF2B5EF4-FFF2-40B4-BE49-F238E27FC236}">
                <a16:creationId xmlns:a16="http://schemas.microsoft.com/office/drawing/2014/main" id="{5156E3F8-5120-7641-51E5-BCC12CBCFEA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378828" y="3637795"/>
            <a:ext cx="501117" cy="501117"/>
          </a:xfrm>
          <a:prstGeom prst="rect">
            <a:avLst/>
          </a:prstGeom>
        </p:spPr>
      </p:pic>
      <p:sp>
        <p:nvSpPr>
          <p:cNvPr id="19" name="TextBox 18">
            <a:extLst>
              <a:ext uri="{FF2B5EF4-FFF2-40B4-BE49-F238E27FC236}">
                <a16:creationId xmlns:a16="http://schemas.microsoft.com/office/drawing/2014/main" id="{F4CADCF2-9582-132D-3CCF-85C2D18BC0AF}"/>
              </a:ext>
            </a:extLst>
          </p:cNvPr>
          <p:cNvSpPr txBox="1"/>
          <p:nvPr/>
        </p:nvSpPr>
        <p:spPr>
          <a:xfrm>
            <a:off x="1116270" y="3148425"/>
            <a:ext cx="2789866" cy="400110"/>
          </a:xfrm>
          <a:prstGeom prst="rect">
            <a:avLst/>
          </a:prstGeom>
          <a:noFill/>
        </p:spPr>
        <p:txBody>
          <a:bodyPr wrap="none" rtlCol="0">
            <a:spAutoFit/>
          </a:bodyPr>
          <a:lstStyle/>
          <a:p>
            <a:r>
              <a:rPr lang="en-US" sz="2000" b="1" dirty="0"/>
              <a:t>Johnson</a:t>
            </a:r>
            <a:r>
              <a:rPr lang="en-US" sz="2000" dirty="0"/>
              <a:t> </a:t>
            </a:r>
            <a:r>
              <a:rPr lang="en-US" sz="2000" b="1" dirty="0"/>
              <a:t>Space Center</a:t>
            </a:r>
          </a:p>
        </p:txBody>
      </p:sp>
      <p:sp>
        <p:nvSpPr>
          <p:cNvPr id="20" name="TextBox 19">
            <a:extLst>
              <a:ext uri="{FF2B5EF4-FFF2-40B4-BE49-F238E27FC236}">
                <a16:creationId xmlns:a16="http://schemas.microsoft.com/office/drawing/2014/main" id="{A2C7EB3E-BFA5-3DAA-A07D-6227270D3B16}"/>
              </a:ext>
            </a:extLst>
          </p:cNvPr>
          <p:cNvSpPr txBox="1"/>
          <p:nvPr/>
        </p:nvSpPr>
        <p:spPr>
          <a:xfrm>
            <a:off x="8606185" y="3169178"/>
            <a:ext cx="2508251" cy="400110"/>
          </a:xfrm>
          <a:prstGeom prst="rect">
            <a:avLst/>
          </a:prstGeom>
          <a:noFill/>
        </p:spPr>
        <p:txBody>
          <a:bodyPr wrap="none" rtlCol="0">
            <a:spAutoFit/>
          </a:bodyPr>
          <a:lstStyle/>
          <a:p>
            <a:r>
              <a:rPr lang="en-US" sz="2000" b="1" dirty="0"/>
              <a:t>NASA Headquarters</a:t>
            </a:r>
          </a:p>
        </p:txBody>
      </p:sp>
      <p:sp>
        <p:nvSpPr>
          <p:cNvPr id="21" name="TextBox 20">
            <a:extLst>
              <a:ext uri="{FF2B5EF4-FFF2-40B4-BE49-F238E27FC236}">
                <a16:creationId xmlns:a16="http://schemas.microsoft.com/office/drawing/2014/main" id="{5DAB5DF8-FFF2-EBA0-AA87-72A13E7C2FB4}"/>
              </a:ext>
            </a:extLst>
          </p:cNvPr>
          <p:cNvSpPr txBox="1"/>
          <p:nvPr/>
        </p:nvSpPr>
        <p:spPr>
          <a:xfrm>
            <a:off x="5010418" y="3075057"/>
            <a:ext cx="2311262" cy="707886"/>
          </a:xfrm>
          <a:prstGeom prst="rect">
            <a:avLst/>
          </a:prstGeom>
          <a:noFill/>
        </p:spPr>
        <p:txBody>
          <a:bodyPr wrap="square" rtlCol="0">
            <a:spAutoFit/>
          </a:bodyPr>
          <a:lstStyle/>
          <a:p>
            <a:r>
              <a:rPr lang="en-US" sz="2000" b="1" dirty="0"/>
              <a:t>Armstrong Flight Research Center</a:t>
            </a:r>
          </a:p>
        </p:txBody>
      </p:sp>
      <p:sp>
        <p:nvSpPr>
          <p:cNvPr id="22" name="TextBox 21">
            <a:extLst>
              <a:ext uri="{FF2B5EF4-FFF2-40B4-BE49-F238E27FC236}">
                <a16:creationId xmlns:a16="http://schemas.microsoft.com/office/drawing/2014/main" id="{B512CF2D-F003-8B09-EC9E-6299D32CE0A9}"/>
              </a:ext>
            </a:extLst>
          </p:cNvPr>
          <p:cNvSpPr txBox="1"/>
          <p:nvPr/>
        </p:nvSpPr>
        <p:spPr>
          <a:xfrm>
            <a:off x="1760301" y="3754191"/>
            <a:ext cx="1461234" cy="384721"/>
          </a:xfrm>
          <a:prstGeom prst="rect">
            <a:avLst/>
          </a:prstGeom>
          <a:noFill/>
        </p:spPr>
        <p:txBody>
          <a:bodyPr wrap="none" rtlCol="0">
            <a:spAutoFit/>
          </a:bodyPr>
          <a:lstStyle/>
          <a:p>
            <a:r>
              <a:rPr lang="en-US" sz="1900" dirty="0"/>
              <a:t>Houston, TX</a:t>
            </a:r>
          </a:p>
        </p:txBody>
      </p:sp>
      <p:sp>
        <p:nvSpPr>
          <p:cNvPr id="23" name="TextBox 22">
            <a:extLst>
              <a:ext uri="{FF2B5EF4-FFF2-40B4-BE49-F238E27FC236}">
                <a16:creationId xmlns:a16="http://schemas.microsoft.com/office/drawing/2014/main" id="{C240E966-CE7A-4588-0E50-10D532E5BC04}"/>
              </a:ext>
            </a:extLst>
          </p:cNvPr>
          <p:cNvSpPr txBox="1"/>
          <p:nvPr/>
        </p:nvSpPr>
        <p:spPr>
          <a:xfrm>
            <a:off x="5334862" y="3810748"/>
            <a:ext cx="1522276" cy="384721"/>
          </a:xfrm>
          <a:prstGeom prst="rect">
            <a:avLst/>
          </a:prstGeom>
          <a:noFill/>
        </p:spPr>
        <p:txBody>
          <a:bodyPr wrap="none" rtlCol="0">
            <a:spAutoFit/>
          </a:bodyPr>
          <a:lstStyle/>
          <a:p>
            <a:r>
              <a:rPr lang="en-US" sz="1900" dirty="0"/>
              <a:t>Edwards, CA</a:t>
            </a:r>
          </a:p>
        </p:txBody>
      </p:sp>
      <p:sp>
        <p:nvSpPr>
          <p:cNvPr id="24" name="TextBox 23">
            <a:extLst>
              <a:ext uri="{FF2B5EF4-FFF2-40B4-BE49-F238E27FC236}">
                <a16:creationId xmlns:a16="http://schemas.microsoft.com/office/drawing/2014/main" id="{6D1C3BD3-E2AA-23B3-BFF2-3A258A4F1756}"/>
              </a:ext>
            </a:extLst>
          </p:cNvPr>
          <p:cNvSpPr txBox="1"/>
          <p:nvPr/>
        </p:nvSpPr>
        <p:spPr>
          <a:xfrm>
            <a:off x="9046534" y="3810748"/>
            <a:ext cx="1886927" cy="384721"/>
          </a:xfrm>
          <a:prstGeom prst="rect">
            <a:avLst/>
          </a:prstGeom>
          <a:noFill/>
        </p:spPr>
        <p:txBody>
          <a:bodyPr wrap="none" rtlCol="0">
            <a:spAutoFit/>
          </a:bodyPr>
          <a:lstStyle/>
          <a:p>
            <a:r>
              <a:rPr lang="en-US" sz="1900" dirty="0"/>
              <a:t>Washington, DC</a:t>
            </a:r>
          </a:p>
        </p:txBody>
      </p:sp>
      <p:sp>
        <p:nvSpPr>
          <p:cNvPr id="26" name="TextBox 25">
            <a:extLst>
              <a:ext uri="{FF2B5EF4-FFF2-40B4-BE49-F238E27FC236}">
                <a16:creationId xmlns:a16="http://schemas.microsoft.com/office/drawing/2014/main" id="{87242A1B-5B55-A477-5FA6-15734648C73B}"/>
              </a:ext>
            </a:extLst>
          </p:cNvPr>
          <p:cNvSpPr txBox="1"/>
          <p:nvPr/>
        </p:nvSpPr>
        <p:spPr>
          <a:xfrm>
            <a:off x="7916349" y="4195469"/>
            <a:ext cx="3887921" cy="1323439"/>
          </a:xfrm>
          <a:prstGeom prst="rect">
            <a:avLst/>
          </a:prstGeom>
          <a:noFill/>
        </p:spPr>
        <p:txBody>
          <a:bodyPr wrap="square">
            <a:spAutoFit/>
          </a:bodyPr>
          <a:lstStyle/>
          <a:p>
            <a:pPr algn="ctr"/>
            <a:r>
              <a:rPr lang="en-US" sz="2000" b="0" i="0" u="none" strike="noStrike" dirty="0">
                <a:effectLst/>
              </a:rPr>
              <a:t>Big decisions happen here. Provides overall guidance and direction for the Agency. Many non-STEM positions.</a:t>
            </a:r>
            <a:endParaRPr lang="en-US" sz="2000" dirty="0"/>
          </a:p>
        </p:txBody>
      </p:sp>
      <p:sp>
        <p:nvSpPr>
          <p:cNvPr id="28" name="TextBox 27">
            <a:extLst>
              <a:ext uri="{FF2B5EF4-FFF2-40B4-BE49-F238E27FC236}">
                <a16:creationId xmlns:a16="http://schemas.microsoft.com/office/drawing/2014/main" id="{7BA0A0CE-B108-46E2-A481-0E58F929ED93}"/>
              </a:ext>
            </a:extLst>
          </p:cNvPr>
          <p:cNvSpPr txBox="1"/>
          <p:nvPr/>
        </p:nvSpPr>
        <p:spPr>
          <a:xfrm>
            <a:off x="4301077" y="4207295"/>
            <a:ext cx="3589846" cy="1015663"/>
          </a:xfrm>
          <a:prstGeom prst="rect">
            <a:avLst/>
          </a:prstGeom>
          <a:noFill/>
        </p:spPr>
        <p:txBody>
          <a:bodyPr wrap="square">
            <a:spAutoFit/>
          </a:bodyPr>
          <a:lstStyle/>
          <a:p>
            <a:pPr algn="ctr"/>
            <a:r>
              <a:rPr lang="en-US" sz="2000" b="0" i="0" u="none" strike="noStrike" dirty="0">
                <a:effectLst/>
              </a:rPr>
              <a:t>Researched based in areas focused on  Aviation, Aeronautics, and Flight testing.</a:t>
            </a:r>
            <a:endParaRPr lang="en-US" sz="2000" dirty="0"/>
          </a:p>
        </p:txBody>
      </p:sp>
      <p:sp>
        <p:nvSpPr>
          <p:cNvPr id="30" name="TextBox 29">
            <a:extLst>
              <a:ext uri="{FF2B5EF4-FFF2-40B4-BE49-F238E27FC236}">
                <a16:creationId xmlns:a16="http://schemas.microsoft.com/office/drawing/2014/main" id="{1E557C88-17AC-F4E7-3DFE-9C654380DC65}"/>
              </a:ext>
            </a:extLst>
          </p:cNvPr>
          <p:cNvSpPr txBox="1"/>
          <p:nvPr/>
        </p:nvSpPr>
        <p:spPr>
          <a:xfrm>
            <a:off x="546920" y="4152177"/>
            <a:ext cx="3589847" cy="1323439"/>
          </a:xfrm>
          <a:prstGeom prst="rect">
            <a:avLst/>
          </a:prstGeom>
          <a:noFill/>
        </p:spPr>
        <p:txBody>
          <a:bodyPr wrap="square">
            <a:spAutoFit/>
          </a:bodyPr>
          <a:lstStyle/>
          <a:p>
            <a:pPr algn="ctr"/>
            <a:r>
              <a:rPr lang="en-US" sz="2000" b="0" i="0" u="none" strike="noStrike" dirty="0">
                <a:effectLst/>
              </a:rPr>
              <a:t>Home of human spaceflight. Mission Control and Astronaut training. Engineering, Sciences, Human Health.</a:t>
            </a:r>
            <a:endParaRPr lang="en-US" sz="2000" dirty="0"/>
          </a:p>
        </p:txBody>
      </p:sp>
      <p:pic>
        <p:nvPicPr>
          <p:cNvPr id="31" name="Graphic 30" descr="Marker with solid fill">
            <a:extLst>
              <a:ext uri="{FF2B5EF4-FFF2-40B4-BE49-F238E27FC236}">
                <a16:creationId xmlns:a16="http://schemas.microsoft.com/office/drawing/2014/main" id="{234EAB12-2B00-83DB-0709-E0255AFE9F4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685548" y="3694352"/>
            <a:ext cx="501117" cy="501117"/>
          </a:xfrm>
          <a:prstGeom prst="rect">
            <a:avLst/>
          </a:prstGeom>
        </p:spPr>
      </p:pic>
      <p:pic>
        <p:nvPicPr>
          <p:cNvPr id="32" name="Graphic 31" descr="Marker with solid fill">
            <a:extLst>
              <a:ext uri="{FF2B5EF4-FFF2-40B4-BE49-F238E27FC236}">
                <a16:creationId xmlns:a16="http://schemas.microsoft.com/office/drawing/2014/main" id="{AC00ED08-5397-2B0F-C916-0A7A1159B5F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73842" y="3706178"/>
            <a:ext cx="501117" cy="501117"/>
          </a:xfrm>
          <a:prstGeom prst="rect">
            <a:avLst/>
          </a:prstGeom>
        </p:spPr>
      </p:pic>
    </p:spTree>
    <p:extLst>
      <p:ext uri="{BB962C8B-B14F-4D97-AF65-F5344CB8AC3E}">
        <p14:creationId xmlns:p14="http://schemas.microsoft.com/office/powerpoint/2010/main" val="548150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C3D2069-D1D1-CF59-4296-AE55E21D3F3C}"/>
              </a:ext>
            </a:extLst>
          </p:cNvPr>
          <p:cNvSpPr/>
          <p:nvPr/>
        </p:nvSpPr>
        <p:spPr>
          <a:xfrm>
            <a:off x="0" y="-1"/>
            <a:ext cx="12192000" cy="1526459"/>
          </a:xfrm>
          <a:prstGeom prst="rect">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F91BE9-C985-499F-890A-8F40FBC7A375}"/>
              </a:ext>
            </a:extLst>
          </p:cNvPr>
          <p:cNvSpPr>
            <a:spLocks noGrp="1"/>
          </p:cNvSpPr>
          <p:nvPr>
            <p:ph type="title"/>
          </p:nvPr>
        </p:nvSpPr>
        <p:spPr>
          <a:xfrm>
            <a:off x="838200" y="100446"/>
            <a:ext cx="10515600" cy="1325563"/>
          </a:xfrm>
        </p:spPr>
        <p:txBody>
          <a:bodyPr/>
          <a:lstStyle/>
          <a:p>
            <a:r>
              <a:rPr lang="en-US" b="0" i="0" u="none" dirty="0">
                <a:solidFill>
                  <a:schemeClr val="bg1"/>
                </a:solidFill>
              </a:rPr>
              <a:t>Application Assessment Questionnaire</a:t>
            </a:r>
            <a:endParaRPr lang="en-US" dirty="0">
              <a:solidFill>
                <a:schemeClr val="bg1"/>
              </a:solidFill>
            </a:endParaRPr>
          </a:p>
        </p:txBody>
      </p:sp>
      <p:sp>
        <p:nvSpPr>
          <p:cNvPr id="3" name="Content Placeholder 2">
            <a:extLst>
              <a:ext uri="{FF2B5EF4-FFF2-40B4-BE49-F238E27FC236}">
                <a16:creationId xmlns:a16="http://schemas.microsoft.com/office/drawing/2014/main" id="{E4F49238-064F-1D10-8142-462F3581E6A8}"/>
              </a:ext>
            </a:extLst>
          </p:cNvPr>
          <p:cNvSpPr>
            <a:spLocks noGrp="1"/>
          </p:cNvSpPr>
          <p:nvPr>
            <p:ph idx="1"/>
          </p:nvPr>
        </p:nvSpPr>
        <p:spPr>
          <a:xfrm>
            <a:off x="838200" y="1830720"/>
            <a:ext cx="5257800" cy="4351338"/>
          </a:xfrm>
        </p:spPr>
        <p:txBody>
          <a:bodyPr>
            <a:normAutofit fontScale="92500" lnSpcReduction="20000"/>
          </a:bodyPr>
          <a:lstStyle/>
          <a:p>
            <a:pPr marL="0" indent="0">
              <a:buNone/>
            </a:pPr>
            <a:r>
              <a:rPr lang="en-US" dirty="0"/>
              <a:t>Requirements</a:t>
            </a:r>
          </a:p>
          <a:p>
            <a:pPr marL="0" indent="0">
              <a:buNone/>
            </a:pPr>
            <a:endParaRPr lang="en-US" dirty="0"/>
          </a:p>
          <a:p>
            <a:pPr rtl="0" fontAlgn="base">
              <a:buFont typeface="Arial" panose="020B0604020202020204" pitchFamily="34" charset="0"/>
              <a:buChar char="•"/>
            </a:pPr>
            <a:r>
              <a:rPr lang="en-US" sz="1800" b="0" i="0" u="none" strike="noStrike" dirty="0">
                <a:effectLst/>
              </a:rPr>
              <a:t>Be a US Citizen.</a:t>
            </a:r>
          </a:p>
          <a:p>
            <a:pPr rtl="0" fontAlgn="base">
              <a:buFont typeface="Arial" panose="020B0604020202020204" pitchFamily="34" charset="0"/>
              <a:buChar char="•"/>
            </a:pPr>
            <a:r>
              <a:rPr lang="en-US" sz="1800" b="0" i="0" u="none" strike="noStrike" dirty="0">
                <a:effectLst/>
              </a:rPr>
              <a:t>Be at least 16 years of age.</a:t>
            </a:r>
          </a:p>
          <a:p>
            <a:pPr rtl="0" fontAlgn="base">
              <a:buFont typeface="Arial" panose="020B0604020202020204" pitchFamily="34" charset="0"/>
              <a:buChar char="•"/>
            </a:pPr>
            <a:r>
              <a:rPr lang="en-US" sz="1800" b="0" i="0" u="none" strike="noStrike" dirty="0">
                <a:effectLst/>
              </a:rPr>
              <a:t>Be enrolled in an accredited educational institution and maintain enrollment at least half time as defined by the institution.</a:t>
            </a:r>
          </a:p>
          <a:p>
            <a:pPr rtl="0" fontAlgn="base">
              <a:buFont typeface="Arial" panose="020B0604020202020204" pitchFamily="34" charset="0"/>
              <a:buChar char="•"/>
            </a:pPr>
            <a:r>
              <a:rPr lang="en-US" sz="1800" b="0" i="0" u="none" strike="noStrike" dirty="0">
                <a:effectLst/>
              </a:rPr>
              <a:t>Be pursuing a degree/certificate.</a:t>
            </a:r>
          </a:p>
          <a:p>
            <a:pPr rtl="0" fontAlgn="base">
              <a:buFont typeface="Arial" panose="020B0604020202020204" pitchFamily="34" charset="0"/>
              <a:buChar char="•"/>
            </a:pPr>
            <a:r>
              <a:rPr lang="en-US" sz="1800" b="0" i="0" u="none" strike="noStrike" dirty="0">
                <a:effectLst/>
              </a:rPr>
              <a:t>Be able to maintain at least a 2.9 GPA on a 4.0 scale.</a:t>
            </a:r>
          </a:p>
          <a:p>
            <a:pPr rtl="0" fontAlgn="base">
              <a:buFont typeface="Arial" panose="020B0604020202020204" pitchFamily="34" charset="0"/>
              <a:buChar char="•"/>
            </a:pPr>
            <a:r>
              <a:rPr lang="en-US" sz="1800" b="0" i="0" u="none" strike="noStrike" dirty="0">
                <a:effectLst/>
              </a:rPr>
              <a:t>Be able to complete at least 480 hours of work prior to completing your degree requirements (</a:t>
            </a:r>
            <a:r>
              <a:rPr lang="en-US" sz="1800" b="0" i="1" u="none" strike="noStrike" dirty="0">
                <a:effectLst/>
              </a:rPr>
              <a:t>used to be 640 hours, but this was recently reduced to 480</a:t>
            </a:r>
            <a:r>
              <a:rPr lang="en-US" sz="1800" b="0" i="0" u="none" strike="noStrike" dirty="0">
                <a:effectLst/>
              </a:rPr>
              <a:t>).</a:t>
            </a:r>
          </a:p>
          <a:p>
            <a:r>
              <a:rPr lang="en-US" sz="1800" b="0" i="0" u="none" strike="noStrike" dirty="0">
                <a:effectLst/>
              </a:rPr>
              <a:t>Be available to begin work the subsequent semester following the closing date of the vacancy for which you applied.</a:t>
            </a:r>
            <a:endParaRPr lang="en-US" dirty="0"/>
          </a:p>
        </p:txBody>
      </p:sp>
      <p:sp>
        <p:nvSpPr>
          <p:cNvPr id="7" name="TextBox 6">
            <a:extLst>
              <a:ext uri="{FF2B5EF4-FFF2-40B4-BE49-F238E27FC236}">
                <a16:creationId xmlns:a16="http://schemas.microsoft.com/office/drawing/2014/main" id="{6082776F-89C2-7133-D346-4BB32BD8E670}"/>
              </a:ext>
            </a:extLst>
          </p:cNvPr>
          <p:cNvSpPr txBox="1"/>
          <p:nvPr/>
        </p:nvSpPr>
        <p:spPr>
          <a:xfrm>
            <a:off x="6243089" y="1728842"/>
            <a:ext cx="5439988" cy="4555093"/>
          </a:xfrm>
          <a:prstGeom prst="rect">
            <a:avLst/>
          </a:prstGeom>
          <a:noFill/>
        </p:spPr>
        <p:txBody>
          <a:bodyPr wrap="square">
            <a:spAutoFit/>
          </a:bodyPr>
          <a:lstStyle/>
          <a:p>
            <a:pPr algn="l"/>
            <a:r>
              <a:rPr lang="en-US" sz="2600" i="0" dirty="0">
                <a:solidFill>
                  <a:srgbClr val="1B1B1B"/>
                </a:solidFill>
                <a:effectLst/>
              </a:rPr>
              <a:t>Types of Internships</a:t>
            </a:r>
          </a:p>
          <a:p>
            <a:pPr algn="l"/>
            <a:endParaRPr lang="en-US" sz="2600" i="0" dirty="0">
              <a:solidFill>
                <a:srgbClr val="1B1B1B"/>
              </a:solidFill>
              <a:effectLst/>
            </a:endParaRPr>
          </a:p>
          <a:p>
            <a:pPr algn="l"/>
            <a:r>
              <a:rPr lang="en-US" sz="1700" b="1" i="0" dirty="0">
                <a:solidFill>
                  <a:srgbClr val="1B1B1B"/>
                </a:solidFill>
                <a:effectLst/>
              </a:rPr>
              <a:t>Engineering, Science, and Technology</a:t>
            </a:r>
          </a:p>
          <a:p>
            <a:pPr algn="l">
              <a:buFont typeface="Arial" panose="020B0604020202020204" pitchFamily="34" charset="0"/>
              <a:buChar char="•"/>
            </a:pPr>
            <a:r>
              <a:rPr lang="en-US" sz="1700" b="0" i="0" dirty="0">
                <a:solidFill>
                  <a:srgbClr val="1B1B1B"/>
                </a:solidFill>
                <a:effectLst/>
              </a:rPr>
              <a:t>GS-899: Engineering</a:t>
            </a:r>
          </a:p>
          <a:p>
            <a:pPr algn="l">
              <a:buFont typeface="Arial" panose="020B0604020202020204" pitchFamily="34" charset="0"/>
              <a:buChar char="•"/>
            </a:pPr>
            <a:r>
              <a:rPr lang="en-US" sz="1700" b="0" i="0" dirty="0">
                <a:solidFill>
                  <a:srgbClr val="1B1B1B"/>
                </a:solidFill>
                <a:effectLst/>
              </a:rPr>
              <a:t>GS-1399: Physical Sciences</a:t>
            </a:r>
          </a:p>
          <a:p>
            <a:pPr algn="l"/>
            <a:r>
              <a:rPr lang="en-US" sz="1700" b="1" i="0" dirty="0">
                <a:solidFill>
                  <a:srgbClr val="1B1B1B"/>
                </a:solidFill>
                <a:effectLst/>
              </a:rPr>
              <a:t>Business</a:t>
            </a:r>
          </a:p>
          <a:p>
            <a:pPr algn="l">
              <a:buFont typeface="Arial" panose="020B0604020202020204" pitchFamily="34" charset="0"/>
              <a:buChar char="•"/>
            </a:pPr>
            <a:r>
              <a:rPr lang="en-US" sz="1700" b="0" i="0" dirty="0">
                <a:solidFill>
                  <a:srgbClr val="1B1B1B"/>
                </a:solidFill>
                <a:effectLst/>
              </a:rPr>
              <a:t>GS-0099: Safety &amp; Occupational Health</a:t>
            </a:r>
          </a:p>
          <a:p>
            <a:pPr algn="l">
              <a:buFont typeface="Arial" panose="020B0604020202020204" pitchFamily="34" charset="0"/>
              <a:buChar char="•"/>
            </a:pPr>
            <a:r>
              <a:rPr lang="en-US" sz="1700" b="0" i="0" dirty="0">
                <a:solidFill>
                  <a:srgbClr val="1B1B1B"/>
                </a:solidFill>
                <a:effectLst/>
              </a:rPr>
              <a:t>GS-199: Social Sciences</a:t>
            </a:r>
          </a:p>
          <a:p>
            <a:pPr algn="l">
              <a:buFont typeface="Arial" panose="020B0604020202020204" pitchFamily="34" charset="0"/>
              <a:buChar char="•"/>
            </a:pPr>
            <a:r>
              <a:rPr lang="en-US" sz="1700" b="0" i="0" dirty="0">
                <a:solidFill>
                  <a:srgbClr val="1B1B1B"/>
                </a:solidFill>
                <a:effectLst/>
              </a:rPr>
              <a:t>GS-299: Human Resources</a:t>
            </a:r>
          </a:p>
          <a:p>
            <a:pPr algn="l">
              <a:buFont typeface="Arial" panose="020B0604020202020204" pitchFamily="34" charset="0"/>
              <a:buChar char="•"/>
            </a:pPr>
            <a:r>
              <a:rPr lang="en-US" sz="1700" b="0" i="0" dirty="0">
                <a:solidFill>
                  <a:srgbClr val="1B1B1B"/>
                </a:solidFill>
                <a:effectLst/>
              </a:rPr>
              <a:t>GS-399: Administration and Program Management &amp; Analysis</a:t>
            </a:r>
          </a:p>
          <a:p>
            <a:pPr algn="l">
              <a:buFont typeface="Arial" panose="020B0604020202020204" pitchFamily="34" charset="0"/>
              <a:buChar char="•"/>
            </a:pPr>
            <a:r>
              <a:rPr lang="en-US" sz="1700" b="0" i="0" dirty="0">
                <a:solidFill>
                  <a:srgbClr val="1B1B1B"/>
                </a:solidFill>
                <a:effectLst/>
              </a:rPr>
              <a:t>GS-599: Accounting &amp; Budget</a:t>
            </a:r>
          </a:p>
          <a:p>
            <a:pPr algn="l">
              <a:buFont typeface="Arial" panose="020B0604020202020204" pitchFamily="34" charset="0"/>
              <a:buChar char="•"/>
            </a:pPr>
            <a:r>
              <a:rPr lang="en-US" sz="1700" b="0" i="0" dirty="0">
                <a:solidFill>
                  <a:srgbClr val="1B1B1B"/>
                </a:solidFill>
                <a:effectLst/>
              </a:rPr>
              <a:t>GS-1099: Communication &amp; Public Relations</a:t>
            </a:r>
          </a:p>
          <a:p>
            <a:pPr algn="l">
              <a:buFont typeface="Arial" panose="020B0604020202020204" pitchFamily="34" charset="0"/>
              <a:buChar char="•"/>
            </a:pPr>
            <a:r>
              <a:rPr lang="en-US" sz="1700" b="0" i="0" dirty="0">
                <a:solidFill>
                  <a:srgbClr val="1B1B1B"/>
                </a:solidFill>
                <a:effectLst/>
              </a:rPr>
              <a:t>GS-1199: Procurement and Contracts</a:t>
            </a:r>
          </a:p>
          <a:p>
            <a:pPr algn="l">
              <a:buFont typeface="Arial" panose="020B0604020202020204" pitchFamily="34" charset="0"/>
              <a:buChar char="•"/>
            </a:pPr>
            <a:r>
              <a:rPr lang="en-US" sz="1700" b="0" i="0" dirty="0">
                <a:solidFill>
                  <a:srgbClr val="1B1B1B"/>
                </a:solidFill>
                <a:effectLst/>
              </a:rPr>
              <a:t>GS-1599: Math &amp; Statistics </a:t>
            </a:r>
          </a:p>
          <a:p>
            <a:pPr algn="l">
              <a:buFont typeface="Arial" panose="020B0604020202020204" pitchFamily="34" charset="0"/>
              <a:buChar char="•"/>
            </a:pPr>
            <a:r>
              <a:rPr lang="en-US" sz="1700" b="0" i="0" dirty="0">
                <a:solidFill>
                  <a:srgbClr val="1B1B1B"/>
                </a:solidFill>
                <a:effectLst/>
              </a:rPr>
              <a:t>GS-2299: Information Technology</a:t>
            </a:r>
          </a:p>
        </p:txBody>
      </p:sp>
    </p:spTree>
    <p:extLst>
      <p:ext uri="{BB962C8B-B14F-4D97-AF65-F5344CB8AC3E}">
        <p14:creationId xmlns:p14="http://schemas.microsoft.com/office/powerpoint/2010/main" val="1018575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4179D-BEB8-C8AF-A4EC-5F9DBDC3AA3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E72965B-805A-D588-F74E-77B34026A401}"/>
              </a:ext>
            </a:extLst>
          </p:cNvPr>
          <p:cNvSpPr/>
          <p:nvPr/>
        </p:nvSpPr>
        <p:spPr>
          <a:xfrm>
            <a:off x="0" y="-1"/>
            <a:ext cx="12192000" cy="1526459"/>
          </a:xfrm>
          <a:prstGeom prst="rect">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B95E10-EF25-08AF-EE1A-50CF02C451E7}"/>
              </a:ext>
            </a:extLst>
          </p:cNvPr>
          <p:cNvSpPr>
            <a:spLocks noGrp="1"/>
          </p:cNvSpPr>
          <p:nvPr>
            <p:ph type="title"/>
          </p:nvPr>
        </p:nvSpPr>
        <p:spPr>
          <a:xfrm>
            <a:off x="838200" y="100446"/>
            <a:ext cx="10515600" cy="1325563"/>
          </a:xfrm>
        </p:spPr>
        <p:txBody>
          <a:bodyPr/>
          <a:lstStyle/>
          <a:p>
            <a:r>
              <a:rPr lang="en-US" b="0" i="0" u="none" dirty="0">
                <a:solidFill>
                  <a:schemeClr val="bg1"/>
                </a:solidFill>
              </a:rPr>
              <a:t>Spring 2026 Specifics</a:t>
            </a:r>
            <a:endParaRPr lang="en-US" dirty="0">
              <a:solidFill>
                <a:schemeClr val="bg1"/>
              </a:solidFill>
            </a:endParaRPr>
          </a:p>
        </p:txBody>
      </p:sp>
      <p:sp>
        <p:nvSpPr>
          <p:cNvPr id="6" name="Content Placeholder 5">
            <a:extLst>
              <a:ext uri="{FF2B5EF4-FFF2-40B4-BE49-F238E27FC236}">
                <a16:creationId xmlns:a16="http://schemas.microsoft.com/office/drawing/2014/main" id="{4E708993-B247-A0A9-E447-13C83D3DA575}"/>
              </a:ext>
            </a:extLst>
          </p:cNvPr>
          <p:cNvSpPr>
            <a:spLocks noGrp="1"/>
          </p:cNvSpPr>
          <p:nvPr>
            <p:ph idx="1"/>
          </p:nvPr>
        </p:nvSpPr>
        <p:spPr>
          <a:xfrm>
            <a:off x="6096000" y="1825625"/>
            <a:ext cx="5257800" cy="4351338"/>
          </a:xfrm>
        </p:spPr>
        <p:txBody>
          <a:bodyPr/>
          <a:lstStyle/>
          <a:p>
            <a:r>
              <a:rPr lang="en-US" dirty="0"/>
              <a:t>Due to budget constraints Pathways opportunities were limited for Spring 2026</a:t>
            </a:r>
          </a:p>
        </p:txBody>
      </p:sp>
      <p:pic>
        <p:nvPicPr>
          <p:cNvPr id="8" name="Picture 7">
            <a:extLst>
              <a:ext uri="{FF2B5EF4-FFF2-40B4-BE49-F238E27FC236}">
                <a16:creationId xmlns:a16="http://schemas.microsoft.com/office/drawing/2014/main" id="{C5CD22AA-68BA-C8BC-714A-7B60398BDC7F}"/>
              </a:ext>
            </a:extLst>
          </p:cNvPr>
          <p:cNvPicPr>
            <a:picLocks noChangeAspect="1"/>
          </p:cNvPicPr>
          <p:nvPr/>
        </p:nvPicPr>
        <p:blipFill>
          <a:blip r:embed="rId3"/>
          <a:stretch>
            <a:fillRect/>
          </a:stretch>
        </p:blipFill>
        <p:spPr>
          <a:xfrm>
            <a:off x="543090" y="1825625"/>
            <a:ext cx="4634799" cy="4728174"/>
          </a:xfrm>
          <a:prstGeom prst="rect">
            <a:avLst/>
          </a:prstGeom>
        </p:spPr>
      </p:pic>
    </p:spTree>
    <p:extLst>
      <p:ext uri="{BB962C8B-B14F-4D97-AF65-F5344CB8AC3E}">
        <p14:creationId xmlns:p14="http://schemas.microsoft.com/office/powerpoint/2010/main" val="20644070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6068E51-83C9-3C7B-EF66-7F8726BE1FE9}"/>
              </a:ext>
            </a:extLst>
          </p:cNvPr>
          <p:cNvSpPr/>
          <p:nvPr/>
        </p:nvSpPr>
        <p:spPr>
          <a:xfrm>
            <a:off x="0" y="-1"/>
            <a:ext cx="12192000" cy="1526459"/>
          </a:xfrm>
          <a:prstGeom prst="rect">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FD0EC7-0777-3669-8E30-B53D9EC0F2F5}"/>
              </a:ext>
            </a:extLst>
          </p:cNvPr>
          <p:cNvSpPr>
            <a:spLocks noGrp="1"/>
          </p:cNvSpPr>
          <p:nvPr>
            <p:ph type="title"/>
          </p:nvPr>
        </p:nvSpPr>
        <p:spPr>
          <a:xfrm>
            <a:off x="838200" y="100446"/>
            <a:ext cx="10515600" cy="1325563"/>
          </a:xfrm>
        </p:spPr>
        <p:txBody>
          <a:bodyPr/>
          <a:lstStyle/>
          <a:p>
            <a:r>
              <a:rPr lang="en-US" dirty="0">
                <a:solidFill>
                  <a:schemeClr val="bg1"/>
                </a:solidFill>
              </a:rPr>
              <a:t>USA Hire Assessment</a:t>
            </a:r>
          </a:p>
        </p:txBody>
      </p:sp>
      <p:sp>
        <p:nvSpPr>
          <p:cNvPr id="3" name="Content Placeholder 2">
            <a:extLst>
              <a:ext uri="{FF2B5EF4-FFF2-40B4-BE49-F238E27FC236}">
                <a16:creationId xmlns:a16="http://schemas.microsoft.com/office/drawing/2014/main" id="{9F8FE94F-36D2-EB44-2B00-610F9EF42A38}"/>
              </a:ext>
            </a:extLst>
          </p:cNvPr>
          <p:cNvSpPr>
            <a:spLocks noGrp="1"/>
          </p:cNvSpPr>
          <p:nvPr>
            <p:ph idx="1"/>
          </p:nvPr>
        </p:nvSpPr>
        <p:spPr>
          <a:xfrm>
            <a:off x="838200" y="2014311"/>
            <a:ext cx="4872644" cy="4351338"/>
          </a:xfrm>
        </p:spPr>
        <p:txBody>
          <a:bodyPr/>
          <a:lstStyle/>
          <a:p>
            <a:r>
              <a:rPr lang="en-US" dirty="0"/>
              <a:t>3 timed non-proctored test designed to test soft skills and desirable competencies.</a:t>
            </a:r>
          </a:p>
          <a:p>
            <a:r>
              <a:rPr lang="en-US" dirty="0"/>
              <a:t>Must be completed within 48 hours of job announcement closure.</a:t>
            </a:r>
          </a:p>
          <a:p>
            <a:r>
              <a:rPr lang="en-US" dirty="0"/>
              <a:t>Duration of 2-3 hours.</a:t>
            </a:r>
          </a:p>
          <a:p>
            <a:r>
              <a:rPr lang="en-US" dirty="0"/>
              <a:t>Results are stored for 1year.</a:t>
            </a:r>
          </a:p>
          <a:p>
            <a:pPr marL="0" indent="0">
              <a:buNone/>
            </a:pPr>
            <a:endParaRPr lang="en-US" dirty="0"/>
          </a:p>
        </p:txBody>
      </p:sp>
      <p:sp>
        <p:nvSpPr>
          <p:cNvPr id="5" name="TextBox 4">
            <a:extLst>
              <a:ext uri="{FF2B5EF4-FFF2-40B4-BE49-F238E27FC236}">
                <a16:creationId xmlns:a16="http://schemas.microsoft.com/office/drawing/2014/main" id="{6BA43D25-A162-4BEB-3EA0-7F4EC5C2BA43}"/>
              </a:ext>
            </a:extLst>
          </p:cNvPr>
          <p:cNvSpPr txBox="1"/>
          <p:nvPr/>
        </p:nvSpPr>
        <p:spPr>
          <a:xfrm>
            <a:off x="6096000" y="2014311"/>
            <a:ext cx="5480857" cy="3539430"/>
          </a:xfrm>
          <a:prstGeom prst="rect">
            <a:avLst/>
          </a:prstGeom>
          <a:noFill/>
        </p:spPr>
        <p:txBody>
          <a:bodyPr wrap="square">
            <a:spAutoFit/>
          </a:bodyPr>
          <a:lstStyle/>
          <a:p>
            <a:pPr algn="l"/>
            <a:r>
              <a:rPr lang="en-US" sz="2800" b="0" i="0" dirty="0">
                <a:solidFill>
                  <a:srgbClr val="1B1B1B"/>
                </a:solidFill>
                <a:effectLst/>
              </a:rPr>
              <a:t>Measure general competencies:</a:t>
            </a:r>
          </a:p>
          <a:p>
            <a:pPr marL="742950" lvl="1" indent="-285750" algn="l">
              <a:buFont typeface="Arial" panose="020B0604020202020204" pitchFamily="34" charset="0"/>
              <a:buChar char="•"/>
            </a:pPr>
            <a:r>
              <a:rPr lang="en-US" sz="2800" b="0" i="0" dirty="0">
                <a:solidFill>
                  <a:srgbClr val="1B1B1B"/>
                </a:solidFill>
                <a:effectLst/>
              </a:rPr>
              <a:t>Reasoning Skills</a:t>
            </a:r>
          </a:p>
          <a:p>
            <a:pPr marL="742950" lvl="1" indent="-285750" algn="l">
              <a:buFont typeface="Arial" panose="020B0604020202020204" pitchFamily="34" charset="0"/>
              <a:buChar char="•"/>
            </a:pPr>
            <a:r>
              <a:rPr lang="en-US" sz="2800" b="0" i="0" dirty="0">
                <a:solidFill>
                  <a:srgbClr val="1B1B1B"/>
                </a:solidFill>
                <a:effectLst/>
              </a:rPr>
              <a:t>Decision-Making Ability</a:t>
            </a:r>
          </a:p>
          <a:p>
            <a:pPr marL="742950" lvl="1" indent="-285750" algn="l">
              <a:buFont typeface="Arial" panose="020B0604020202020204" pitchFamily="34" charset="0"/>
              <a:buChar char="•"/>
            </a:pPr>
            <a:r>
              <a:rPr lang="en-US" sz="2800" b="0" i="0" dirty="0">
                <a:solidFill>
                  <a:srgbClr val="1B1B1B"/>
                </a:solidFill>
                <a:effectLst/>
              </a:rPr>
              <a:t>Reading Comprehension</a:t>
            </a:r>
          </a:p>
          <a:p>
            <a:pPr marL="742950" lvl="1" indent="-285750" algn="l">
              <a:buFont typeface="Arial" panose="020B0604020202020204" pitchFamily="34" charset="0"/>
              <a:buChar char="•"/>
            </a:pPr>
            <a:r>
              <a:rPr lang="en-US" sz="2800" b="0" i="0" dirty="0">
                <a:solidFill>
                  <a:srgbClr val="1B1B1B"/>
                </a:solidFill>
                <a:effectLst/>
              </a:rPr>
              <a:t>Soft Skills</a:t>
            </a:r>
          </a:p>
          <a:p>
            <a:pPr marL="1143000" lvl="2" indent="-228600" algn="l">
              <a:buFont typeface="Arial" panose="020B0604020202020204" pitchFamily="34" charset="0"/>
              <a:buChar char="•"/>
            </a:pPr>
            <a:r>
              <a:rPr lang="en-US" sz="2800" b="0" i="0" dirty="0">
                <a:solidFill>
                  <a:srgbClr val="1B1B1B"/>
                </a:solidFill>
                <a:effectLst/>
              </a:rPr>
              <a:t>Interpersonal Skills</a:t>
            </a:r>
          </a:p>
          <a:p>
            <a:pPr marL="1143000" lvl="2" indent="-228600" algn="l">
              <a:buFont typeface="Arial" panose="020B0604020202020204" pitchFamily="34" charset="0"/>
              <a:buChar char="•"/>
            </a:pPr>
            <a:r>
              <a:rPr lang="en-US" sz="2800" b="0" i="0" dirty="0">
                <a:solidFill>
                  <a:srgbClr val="1B1B1B"/>
                </a:solidFill>
                <a:effectLst/>
              </a:rPr>
              <a:t>Stress Tolerance</a:t>
            </a:r>
          </a:p>
          <a:p>
            <a:pPr marL="1143000" lvl="2" indent="-228600" algn="l">
              <a:buFont typeface="Arial" panose="020B0604020202020204" pitchFamily="34" charset="0"/>
              <a:buChar char="•"/>
            </a:pPr>
            <a:r>
              <a:rPr lang="en-US" sz="2800" b="0" i="0" dirty="0">
                <a:solidFill>
                  <a:srgbClr val="1B1B1B"/>
                </a:solidFill>
                <a:effectLst/>
              </a:rPr>
              <a:t>Accountability</a:t>
            </a:r>
          </a:p>
        </p:txBody>
      </p:sp>
    </p:spTree>
    <p:extLst>
      <p:ext uri="{BB962C8B-B14F-4D97-AF65-F5344CB8AC3E}">
        <p14:creationId xmlns:p14="http://schemas.microsoft.com/office/powerpoint/2010/main" val="7889365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524B7-C2FB-F9B7-95D0-F718FF3F4083}"/>
            </a:ext>
          </a:extLst>
        </p:cNvPr>
        <p:cNvGrpSpPr/>
        <p:nvPr/>
      </p:nvGrpSpPr>
      <p:grpSpPr>
        <a:xfrm>
          <a:off x="0" y="0"/>
          <a:ext cx="0" cy="0"/>
          <a:chOff x="0" y="0"/>
          <a:chExt cx="0" cy="0"/>
        </a:xfrm>
      </p:grpSpPr>
      <p:sp>
        <p:nvSpPr>
          <p:cNvPr id="6" name="Speech Bubble: Rectangle with Corners Rounded 5">
            <a:extLst>
              <a:ext uri="{FF2B5EF4-FFF2-40B4-BE49-F238E27FC236}">
                <a16:creationId xmlns:a16="http://schemas.microsoft.com/office/drawing/2014/main" id="{1BFDDFE5-C22D-7267-E601-815E2C5053A6}"/>
              </a:ext>
            </a:extLst>
          </p:cNvPr>
          <p:cNvSpPr/>
          <p:nvPr/>
        </p:nvSpPr>
        <p:spPr>
          <a:xfrm>
            <a:off x="629920" y="1725176"/>
            <a:ext cx="11109960" cy="2008624"/>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6D6DCF3-B8A0-764A-C08B-FBEC92A799D1}"/>
              </a:ext>
            </a:extLst>
          </p:cNvPr>
          <p:cNvSpPr/>
          <p:nvPr/>
        </p:nvSpPr>
        <p:spPr>
          <a:xfrm>
            <a:off x="0" y="-1"/>
            <a:ext cx="12192000" cy="1526459"/>
          </a:xfrm>
          <a:prstGeom prst="rect">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EF647D9-DCE3-2641-9787-B4050AB7B988}"/>
              </a:ext>
            </a:extLst>
          </p:cNvPr>
          <p:cNvSpPr>
            <a:spLocks noGrp="1"/>
          </p:cNvSpPr>
          <p:nvPr>
            <p:ph type="title"/>
          </p:nvPr>
        </p:nvSpPr>
        <p:spPr>
          <a:xfrm>
            <a:off x="838200" y="100446"/>
            <a:ext cx="10515600" cy="1325563"/>
          </a:xfrm>
        </p:spPr>
        <p:txBody>
          <a:bodyPr/>
          <a:lstStyle/>
          <a:p>
            <a:r>
              <a:rPr lang="en-US" dirty="0">
                <a:solidFill>
                  <a:schemeClr val="bg1"/>
                </a:solidFill>
              </a:rPr>
              <a:t>Referral</a:t>
            </a:r>
          </a:p>
        </p:txBody>
      </p:sp>
      <p:sp>
        <p:nvSpPr>
          <p:cNvPr id="3" name="Content Placeholder 2">
            <a:extLst>
              <a:ext uri="{FF2B5EF4-FFF2-40B4-BE49-F238E27FC236}">
                <a16:creationId xmlns:a16="http://schemas.microsoft.com/office/drawing/2014/main" id="{1541931D-10F3-DAA8-740A-3231455CF3EF}"/>
              </a:ext>
            </a:extLst>
          </p:cNvPr>
          <p:cNvSpPr>
            <a:spLocks noGrp="1"/>
          </p:cNvSpPr>
          <p:nvPr>
            <p:ph idx="1"/>
          </p:nvPr>
        </p:nvSpPr>
        <p:spPr>
          <a:xfrm>
            <a:off x="838199" y="1825625"/>
            <a:ext cx="10473267" cy="4351338"/>
          </a:xfrm>
        </p:spPr>
        <p:txBody>
          <a:bodyPr>
            <a:normAutofit/>
          </a:bodyPr>
          <a:lstStyle/>
          <a:p>
            <a:pPr marL="0" indent="0">
              <a:buNone/>
            </a:pPr>
            <a:r>
              <a:rPr lang="en-US" dirty="0">
                <a:solidFill>
                  <a:schemeClr val="bg1"/>
                </a:solidFill>
              </a:rPr>
              <a:t>“Applicants who meet the NASA Pathways Program eligibility and qualification requirements and score in the best qualified category on the USA Hire assessments are forwarded to the hiring official for employment consideration.” </a:t>
            </a:r>
          </a:p>
          <a:p>
            <a:pPr marL="0" indent="0">
              <a:buNone/>
            </a:pPr>
            <a:endParaRPr lang="en-US" dirty="0"/>
          </a:p>
          <a:p>
            <a:pPr marL="0" indent="0">
              <a:buNone/>
            </a:pPr>
            <a:endParaRPr lang="en-US" dirty="0"/>
          </a:p>
          <a:p>
            <a:pPr marL="0" indent="0">
              <a:buNone/>
            </a:pPr>
            <a:r>
              <a:rPr lang="en-US" dirty="0"/>
              <a:t>Tip: Students should take the time to complete the assessments to the best of their abilities. Referral ensures that a NASA official will take the time to look at the students resume.</a:t>
            </a:r>
          </a:p>
          <a:p>
            <a:pPr marL="0" indent="0">
              <a:buNone/>
            </a:pPr>
            <a:endParaRPr lang="en-US" dirty="0"/>
          </a:p>
        </p:txBody>
      </p:sp>
    </p:spTree>
    <p:extLst>
      <p:ext uri="{BB962C8B-B14F-4D97-AF65-F5344CB8AC3E}">
        <p14:creationId xmlns:p14="http://schemas.microsoft.com/office/powerpoint/2010/main" val="2224585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8FED612-844C-0525-65F6-FB4A66A4F4B6}"/>
              </a:ext>
            </a:extLst>
          </p:cNvPr>
          <p:cNvSpPr/>
          <p:nvPr/>
        </p:nvSpPr>
        <p:spPr>
          <a:xfrm>
            <a:off x="0" y="-1"/>
            <a:ext cx="12192000" cy="1526459"/>
          </a:xfrm>
          <a:prstGeom prst="rect">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9861A0-553F-A748-21B0-97FEE1805014}"/>
              </a:ext>
            </a:extLst>
          </p:cNvPr>
          <p:cNvSpPr>
            <a:spLocks noGrp="1"/>
          </p:cNvSpPr>
          <p:nvPr>
            <p:ph type="title"/>
          </p:nvPr>
        </p:nvSpPr>
        <p:spPr>
          <a:xfrm>
            <a:off x="838200" y="100446"/>
            <a:ext cx="10515600" cy="1325563"/>
          </a:xfrm>
        </p:spPr>
        <p:txBody>
          <a:bodyPr/>
          <a:lstStyle/>
          <a:p>
            <a:r>
              <a:rPr lang="en-US" dirty="0">
                <a:solidFill>
                  <a:schemeClr val="bg1"/>
                </a:solidFill>
              </a:rPr>
              <a:t>Interview</a:t>
            </a:r>
          </a:p>
        </p:txBody>
      </p:sp>
      <p:sp>
        <p:nvSpPr>
          <p:cNvPr id="3" name="Content Placeholder 2">
            <a:extLst>
              <a:ext uri="{FF2B5EF4-FFF2-40B4-BE49-F238E27FC236}">
                <a16:creationId xmlns:a16="http://schemas.microsoft.com/office/drawing/2014/main" id="{97A564E2-4C05-8F43-00E0-CCD3DDB98974}"/>
              </a:ext>
            </a:extLst>
          </p:cNvPr>
          <p:cNvSpPr>
            <a:spLocks noGrp="1"/>
          </p:cNvSpPr>
          <p:nvPr>
            <p:ph idx="1"/>
          </p:nvPr>
        </p:nvSpPr>
        <p:spPr/>
        <p:txBody>
          <a:bodyPr>
            <a:normAutofit lnSpcReduction="10000"/>
          </a:bodyPr>
          <a:lstStyle/>
          <a:p>
            <a:r>
              <a:rPr lang="en-US" dirty="0"/>
              <a:t>Separate Interview for each center.</a:t>
            </a:r>
          </a:p>
          <a:p>
            <a:r>
              <a:rPr lang="en-US" dirty="0"/>
              <a:t>Conducted virtually through Microsoft Teams.</a:t>
            </a:r>
          </a:p>
          <a:p>
            <a:r>
              <a:rPr lang="en-US" b="0" i="0" u="none" strike="noStrike" dirty="0">
                <a:effectLst/>
              </a:rPr>
              <a:t>A Pathways program representative and a panel of NASA professionals ask a number of behavioral and situational questions. </a:t>
            </a:r>
          </a:p>
          <a:p>
            <a:r>
              <a:rPr lang="en-US" b="0" i="0" u="none" strike="noStrike" dirty="0">
                <a:effectLst/>
              </a:rPr>
              <a:t>This is </a:t>
            </a:r>
            <a:r>
              <a:rPr lang="en-US" b="1" i="0" u="sng" dirty="0">
                <a:effectLst/>
              </a:rPr>
              <a:t>NOT</a:t>
            </a:r>
            <a:r>
              <a:rPr lang="en-US" b="0" i="0" u="none" strike="noStrike" dirty="0">
                <a:effectLst/>
              </a:rPr>
              <a:t> a technical interview.</a:t>
            </a:r>
          </a:p>
          <a:p>
            <a:r>
              <a:rPr lang="en-US" dirty="0"/>
              <a:t>25 – 45 minutes</a:t>
            </a:r>
          </a:p>
          <a:p>
            <a:endParaRPr lang="en-US" dirty="0"/>
          </a:p>
          <a:p>
            <a:pPr marL="0" indent="0">
              <a:buNone/>
            </a:pPr>
            <a:r>
              <a:rPr lang="en-US" dirty="0"/>
              <a:t>Tip: Students should be prepared to answer questions using the CAR method and tie in relevant experiences from their resume.</a:t>
            </a:r>
          </a:p>
        </p:txBody>
      </p:sp>
    </p:spTree>
    <p:extLst>
      <p:ext uri="{BB962C8B-B14F-4D97-AF65-F5344CB8AC3E}">
        <p14:creationId xmlns:p14="http://schemas.microsoft.com/office/powerpoint/2010/main" val="1347956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01815-5AA2-0780-0E28-B3EF97F8760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149A1E6-E653-126C-F3BB-6F5ADD18DA35}"/>
              </a:ext>
            </a:extLst>
          </p:cNvPr>
          <p:cNvSpPr/>
          <p:nvPr/>
        </p:nvSpPr>
        <p:spPr>
          <a:xfrm>
            <a:off x="0" y="-1"/>
            <a:ext cx="12192000" cy="1526459"/>
          </a:xfrm>
          <a:prstGeom prst="rect">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EAD372-A607-C586-F7B8-944094A9F03F}"/>
              </a:ext>
            </a:extLst>
          </p:cNvPr>
          <p:cNvSpPr>
            <a:spLocks noGrp="1"/>
          </p:cNvSpPr>
          <p:nvPr>
            <p:ph type="title"/>
          </p:nvPr>
        </p:nvSpPr>
        <p:spPr>
          <a:xfrm>
            <a:off x="838200" y="100446"/>
            <a:ext cx="10515600" cy="1325563"/>
          </a:xfrm>
        </p:spPr>
        <p:txBody>
          <a:bodyPr/>
          <a:lstStyle/>
          <a:p>
            <a:r>
              <a:rPr lang="en-US" dirty="0">
                <a:solidFill>
                  <a:schemeClr val="bg1"/>
                </a:solidFill>
              </a:rPr>
              <a:t>What does NASA look for</a:t>
            </a:r>
          </a:p>
        </p:txBody>
      </p:sp>
      <p:sp>
        <p:nvSpPr>
          <p:cNvPr id="3" name="Content Placeholder 2">
            <a:extLst>
              <a:ext uri="{FF2B5EF4-FFF2-40B4-BE49-F238E27FC236}">
                <a16:creationId xmlns:a16="http://schemas.microsoft.com/office/drawing/2014/main" id="{DEF9B991-4F7D-8870-D052-E208D6D73272}"/>
              </a:ext>
            </a:extLst>
          </p:cNvPr>
          <p:cNvSpPr>
            <a:spLocks noGrp="1"/>
          </p:cNvSpPr>
          <p:nvPr>
            <p:ph idx="1"/>
          </p:nvPr>
        </p:nvSpPr>
        <p:spPr>
          <a:xfrm>
            <a:off x="488648" y="1782081"/>
            <a:ext cx="6778171" cy="4691290"/>
          </a:xfrm>
        </p:spPr>
        <p:txBody>
          <a:bodyPr>
            <a:normAutofit fontScale="77500" lnSpcReduction="20000"/>
          </a:bodyPr>
          <a:lstStyle/>
          <a:p>
            <a:pPr marL="0" indent="0">
              <a:buNone/>
            </a:pPr>
            <a:r>
              <a:rPr lang="en-US" b="0" i="0" dirty="0">
                <a:solidFill>
                  <a:srgbClr val="1B1B1B"/>
                </a:solidFill>
                <a:effectLst/>
                <a:latin typeface="Public Sans Web"/>
              </a:rPr>
              <a:t>Key Competencies:</a:t>
            </a:r>
          </a:p>
          <a:p>
            <a:r>
              <a:rPr lang="en-US" b="0" i="0" dirty="0">
                <a:solidFill>
                  <a:srgbClr val="1B1B1B"/>
                </a:solidFill>
                <a:effectLst/>
                <a:latin typeface="Public Sans Web"/>
              </a:rPr>
              <a:t>Accountability</a:t>
            </a:r>
          </a:p>
          <a:p>
            <a:r>
              <a:rPr lang="en-US" b="0" i="0" dirty="0">
                <a:solidFill>
                  <a:srgbClr val="1B1B1B"/>
                </a:solidFill>
                <a:effectLst/>
                <a:latin typeface="Public Sans Web"/>
              </a:rPr>
              <a:t>Attention to Detail</a:t>
            </a:r>
          </a:p>
          <a:p>
            <a:r>
              <a:rPr lang="en-US" b="0" i="0" dirty="0">
                <a:solidFill>
                  <a:srgbClr val="1B1B1B"/>
                </a:solidFill>
                <a:effectLst/>
                <a:latin typeface="Public Sans Web"/>
              </a:rPr>
              <a:t>Customer Service</a:t>
            </a:r>
          </a:p>
          <a:p>
            <a:r>
              <a:rPr lang="en-US" b="0" i="0" dirty="0">
                <a:solidFill>
                  <a:srgbClr val="1B1B1B"/>
                </a:solidFill>
                <a:effectLst/>
                <a:latin typeface="Public Sans Web"/>
              </a:rPr>
              <a:t>Decision Making</a:t>
            </a:r>
          </a:p>
          <a:p>
            <a:r>
              <a:rPr lang="en-US" b="0" i="0" dirty="0">
                <a:solidFill>
                  <a:srgbClr val="1B1B1B"/>
                </a:solidFill>
                <a:effectLst/>
                <a:latin typeface="Public Sans Web"/>
              </a:rPr>
              <a:t>Flexibility</a:t>
            </a:r>
          </a:p>
          <a:p>
            <a:r>
              <a:rPr lang="en-US" b="0" i="0" dirty="0">
                <a:solidFill>
                  <a:srgbClr val="1B1B1B"/>
                </a:solidFill>
                <a:effectLst/>
                <a:latin typeface="Public Sans Web"/>
              </a:rPr>
              <a:t>Integrity/Honesty</a:t>
            </a:r>
          </a:p>
          <a:p>
            <a:r>
              <a:rPr lang="en-US" b="0" i="0" dirty="0">
                <a:solidFill>
                  <a:srgbClr val="1B1B1B"/>
                </a:solidFill>
                <a:effectLst/>
                <a:latin typeface="Public Sans Web"/>
              </a:rPr>
              <a:t>Interpersonal Skills</a:t>
            </a:r>
          </a:p>
          <a:p>
            <a:r>
              <a:rPr lang="en-US" b="0" i="0" dirty="0">
                <a:solidFill>
                  <a:srgbClr val="1B1B1B"/>
                </a:solidFill>
                <a:effectLst/>
                <a:latin typeface="Public Sans Web"/>
              </a:rPr>
              <a:t>Learning</a:t>
            </a:r>
          </a:p>
          <a:p>
            <a:r>
              <a:rPr lang="en-US" b="0" i="0" dirty="0">
                <a:solidFill>
                  <a:srgbClr val="1B1B1B"/>
                </a:solidFill>
                <a:effectLst/>
                <a:latin typeface="Public Sans Web"/>
              </a:rPr>
              <a:t>Reading</a:t>
            </a:r>
          </a:p>
          <a:p>
            <a:r>
              <a:rPr lang="en-US" b="0" i="0" dirty="0">
                <a:solidFill>
                  <a:srgbClr val="1B1B1B"/>
                </a:solidFill>
                <a:effectLst/>
                <a:latin typeface="Public Sans Web"/>
              </a:rPr>
              <a:t>Self-Management (Achievement)</a:t>
            </a:r>
          </a:p>
          <a:p>
            <a:r>
              <a:rPr lang="en-US" b="0" i="0" dirty="0">
                <a:solidFill>
                  <a:srgbClr val="1B1B1B"/>
                </a:solidFill>
                <a:effectLst/>
                <a:latin typeface="Public Sans Web"/>
              </a:rPr>
              <a:t>Stress Tolerance</a:t>
            </a:r>
          </a:p>
          <a:p>
            <a:r>
              <a:rPr lang="en-US" b="0" i="0" dirty="0">
                <a:solidFill>
                  <a:srgbClr val="1B1B1B"/>
                </a:solidFill>
                <a:effectLst/>
                <a:latin typeface="Public Sans Web"/>
              </a:rPr>
              <a:t>Teamwork</a:t>
            </a:r>
            <a:endParaRPr lang="en-US" dirty="0"/>
          </a:p>
        </p:txBody>
      </p:sp>
      <p:sp>
        <p:nvSpPr>
          <p:cNvPr id="5" name="TextBox 4">
            <a:extLst>
              <a:ext uri="{FF2B5EF4-FFF2-40B4-BE49-F238E27FC236}">
                <a16:creationId xmlns:a16="http://schemas.microsoft.com/office/drawing/2014/main" id="{9D32903D-3F83-CB67-9165-C07A2F22FFE6}"/>
              </a:ext>
            </a:extLst>
          </p:cNvPr>
          <p:cNvSpPr txBox="1"/>
          <p:nvPr/>
        </p:nvSpPr>
        <p:spPr>
          <a:xfrm>
            <a:off x="6163734" y="2336800"/>
            <a:ext cx="5244495" cy="3477875"/>
          </a:xfrm>
          <a:prstGeom prst="rect">
            <a:avLst/>
          </a:prstGeom>
          <a:noFill/>
        </p:spPr>
        <p:txBody>
          <a:bodyPr wrap="square" rtlCol="0">
            <a:spAutoFit/>
          </a:bodyPr>
          <a:lstStyle/>
          <a:p>
            <a:r>
              <a:rPr lang="en-US" sz="2200" dirty="0"/>
              <a:t>“We’re looking for students who are not only captivated with the NASA vision &amp; mission, but who are also well-rounded with diverse backgrounds, perspectives, and life experiences. If you enjoy working on teams and have a willingness to learn new things, we’re looking for you!” </a:t>
            </a:r>
          </a:p>
          <a:p>
            <a:endParaRPr lang="en-US" sz="2200" dirty="0"/>
          </a:p>
          <a:p>
            <a:r>
              <a:rPr lang="en-US" sz="2200" dirty="0"/>
              <a:t>– N</a:t>
            </a:r>
            <a:r>
              <a:rPr lang="en-US" sz="2200" b="0" i="0" dirty="0">
                <a:effectLst/>
              </a:rPr>
              <a:t>asa Pathways Internship Program Applicant Guide</a:t>
            </a:r>
            <a:endParaRPr lang="en-US" sz="2200" dirty="0"/>
          </a:p>
        </p:txBody>
      </p:sp>
    </p:spTree>
    <p:extLst>
      <p:ext uri="{BB962C8B-B14F-4D97-AF65-F5344CB8AC3E}">
        <p14:creationId xmlns:p14="http://schemas.microsoft.com/office/powerpoint/2010/main" val="484832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A2C43-52FB-8D10-71F6-B4C3A4B0E2E9}"/>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69B873E3-C9C6-E68C-5ACF-0C703E908535}"/>
              </a:ext>
            </a:extLst>
          </p:cNvPr>
          <p:cNvSpPr/>
          <p:nvPr/>
        </p:nvSpPr>
        <p:spPr>
          <a:xfrm>
            <a:off x="0" y="0"/>
            <a:ext cx="12192000" cy="1526459"/>
          </a:xfrm>
          <a:prstGeom prst="rect">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9829C4-3B20-4271-03C4-4012B03A558E}"/>
              </a:ext>
            </a:extLst>
          </p:cNvPr>
          <p:cNvSpPr>
            <a:spLocks noGrp="1"/>
          </p:cNvSpPr>
          <p:nvPr>
            <p:ph type="title"/>
          </p:nvPr>
        </p:nvSpPr>
        <p:spPr>
          <a:xfrm>
            <a:off x="838200" y="100447"/>
            <a:ext cx="10515600" cy="1325563"/>
          </a:xfrm>
        </p:spPr>
        <p:txBody>
          <a:bodyPr/>
          <a:lstStyle/>
          <a:p>
            <a:r>
              <a:rPr lang="en-US" dirty="0">
                <a:solidFill>
                  <a:schemeClr val="bg1"/>
                </a:solidFill>
              </a:rPr>
              <a:t>Additional Resources</a:t>
            </a:r>
          </a:p>
        </p:txBody>
      </p:sp>
      <p:pic>
        <p:nvPicPr>
          <p:cNvPr id="8" name="Content Placeholder 7">
            <a:extLst>
              <a:ext uri="{FF2B5EF4-FFF2-40B4-BE49-F238E27FC236}">
                <a16:creationId xmlns:a16="http://schemas.microsoft.com/office/drawing/2014/main" id="{6564A422-B494-D3C1-DF68-18352645FFB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84459" y="2648744"/>
            <a:ext cx="4024570" cy="4024570"/>
          </a:xfrm>
        </p:spPr>
      </p:pic>
      <p:sp>
        <p:nvSpPr>
          <p:cNvPr id="9" name="TextBox 8">
            <a:extLst>
              <a:ext uri="{FF2B5EF4-FFF2-40B4-BE49-F238E27FC236}">
                <a16:creationId xmlns:a16="http://schemas.microsoft.com/office/drawing/2014/main" id="{0838ECA9-CFC2-D89F-DB30-767BA3784875}"/>
              </a:ext>
            </a:extLst>
          </p:cNvPr>
          <p:cNvSpPr txBox="1"/>
          <p:nvPr/>
        </p:nvSpPr>
        <p:spPr>
          <a:xfrm>
            <a:off x="737188" y="1963520"/>
            <a:ext cx="4719112" cy="584775"/>
          </a:xfrm>
          <a:prstGeom prst="rect">
            <a:avLst/>
          </a:prstGeom>
          <a:noFill/>
        </p:spPr>
        <p:txBody>
          <a:bodyPr wrap="none" rtlCol="0">
            <a:spAutoFit/>
          </a:bodyPr>
          <a:lstStyle/>
          <a:p>
            <a:r>
              <a:rPr lang="en-US" sz="3200" b="1" dirty="0"/>
              <a:t>NASA Pathways Website</a:t>
            </a:r>
          </a:p>
        </p:txBody>
      </p:sp>
      <p:sp>
        <p:nvSpPr>
          <p:cNvPr id="10" name="TextBox 9">
            <a:extLst>
              <a:ext uri="{FF2B5EF4-FFF2-40B4-BE49-F238E27FC236}">
                <a16:creationId xmlns:a16="http://schemas.microsoft.com/office/drawing/2014/main" id="{BA088C78-4CC3-6247-7B3B-3AC96BDFC126}"/>
              </a:ext>
            </a:extLst>
          </p:cNvPr>
          <p:cNvSpPr txBox="1"/>
          <p:nvPr/>
        </p:nvSpPr>
        <p:spPr>
          <a:xfrm>
            <a:off x="7258381" y="1963519"/>
            <a:ext cx="2803140" cy="584775"/>
          </a:xfrm>
          <a:prstGeom prst="rect">
            <a:avLst/>
          </a:prstGeom>
          <a:noFill/>
        </p:spPr>
        <p:txBody>
          <a:bodyPr wrap="none" rtlCol="0">
            <a:spAutoFit/>
          </a:bodyPr>
          <a:lstStyle/>
          <a:p>
            <a:r>
              <a:rPr lang="en-US" sz="3200" b="1" dirty="0"/>
              <a:t>NASA Centers</a:t>
            </a:r>
          </a:p>
        </p:txBody>
      </p:sp>
      <p:pic>
        <p:nvPicPr>
          <p:cNvPr id="12" name="Picture 11" descr="A qr code on a white background&#10;&#10;AI-generated content may be incorrect.">
            <a:extLst>
              <a:ext uri="{FF2B5EF4-FFF2-40B4-BE49-F238E27FC236}">
                <a16:creationId xmlns:a16="http://schemas.microsoft.com/office/drawing/2014/main" id="{A2E4D1DC-7D26-A913-E660-C7E631BF62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47666" y="2648744"/>
            <a:ext cx="4024571" cy="4024571"/>
          </a:xfrm>
          <a:prstGeom prst="rect">
            <a:avLst/>
          </a:prstGeom>
        </p:spPr>
      </p:pic>
    </p:spTree>
    <p:extLst>
      <p:ext uri="{BB962C8B-B14F-4D97-AF65-F5344CB8AC3E}">
        <p14:creationId xmlns:p14="http://schemas.microsoft.com/office/powerpoint/2010/main" val="21618168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18948</TotalTime>
  <Words>835</Words>
  <Application>Microsoft Office PowerPoint</Application>
  <PresentationFormat>Widescreen</PresentationFormat>
  <Paragraphs>144</Paragraphs>
  <Slides>15</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Aptos</vt:lpstr>
      <vt:lpstr>Aptos Display</vt:lpstr>
      <vt:lpstr>Arial</vt:lpstr>
      <vt:lpstr>Public Sans Web</vt:lpstr>
      <vt:lpstr>Wingdings</vt:lpstr>
      <vt:lpstr>Office Theme</vt:lpstr>
      <vt:lpstr>NASA Pathways Internships</vt:lpstr>
      <vt:lpstr>Agenda</vt:lpstr>
      <vt:lpstr>OSTEM Vs. Pathways</vt:lpstr>
      <vt:lpstr>Application Process</vt:lpstr>
      <vt:lpstr>USA Jobs Profile</vt:lpstr>
      <vt:lpstr>Federal Resume</vt:lpstr>
      <vt:lpstr>Pick NASA Centers</vt:lpstr>
      <vt:lpstr>How to Pick a Center</vt:lpstr>
      <vt:lpstr>Application Assessment Questionnaire</vt:lpstr>
      <vt:lpstr>Spring 2026 Specifics</vt:lpstr>
      <vt:lpstr>USA Hire Assessment</vt:lpstr>
      <vt:lpstr>Referral</vt:lpstr>
      <vt:lpstr>Interview</vt:lpstr>
      <vt:lpstr>What does NASA look for</vt:lpstr>
      <vt:lpstr>Additional 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Alana Falter</dc:creator>
  <cp:lastModifiedBy>Alana Falter</cp:lastModifiedBy>
  <cp:revision>3</cp:revision>
  <dcterms:created xsi:type="dcterms:W3CDTF">2025-01-08T23:45:23Z</dcterms:created>
  <dcterms:modified xsi:type="dcterms:W3CDTF">2025-11-06T02:04:30Z</dcterms:modified>
</cp:coreProperties>
</file>